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2" r:id="rId6"/>
    <p:sldId id="261" r:id="rId7"/>
    <p:sldId id="263" r:id="rId8"/>
    <p:sldId id="268" r:id="rId9"/>
    <p:sldId id="267" r:id="rId10"/>
    <p:sldId id="265" r:id="rId11"/>
    <p:sldId id="269" r:id="rId12"/>
    <p:sldId id="266" r:id="rId13"/>
    <p:sldId id="270" r:id="rId14"/>
    <p:sldId id="271" r:id="rId15"/>
    <p:sldId id="272" r:id="rId16"/>
    <p:sldId id="273" r:id="rId17"/>
    <p:sldId id="274"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9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F3BF23-CC41-413A-8380-3B6AFDF974DD}" type="datetimeFigureOut">
              <a:rPr lang="en-US" smtClean="0"/>
              <a:pPr/>
              <a:t>2/2/2021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9173D0-249A-4BF4-8FF0-7E031CB1F2B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9173D0-249A-4BF4-8FF0-7E031CB1F2BD}"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E4BE7F-3EF4-4560-B30A-46B47DC09EF5}" type="datetimeFigureOut">
              <a:rPr lang="en-US" smtClean="0"/>
              <a:pPr/>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7354F-7308-4551-8317-6F9C1D65F992}" type="slidenum">
              <a:rPr lang="en-US" smtClean="0"/>
              <a:pPr/>
              <a:t>‹#›</a:t>
            </a:fld>
            <a:endParaRPr lang="en-US" dirty="0"/>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E4BE7F-3EF4-4560-B30A-46B47DC09EF5}" type="datetimeFigureOut">
              <a:rPr lang="en-US" smtClean="0"/>
              <a:pPr/>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7354F-7308-4551-8317-6F9C1D65F992}" type="slidenum">
              <a:rPr lang="en-US" smtClean="0"/>
              <a:pPr/>
              <a:t>‹#›</a:t>
            </a:fld>
            <a:endParaRPr lang="en-US" dirty="0"/>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E4BE7F-3EF4-4560-B30A-46B47DC09EF5}" type="datetimeFigureOut">
              <a:rPr lang="en-US" smtClean="0"/>
              <a:pPr/>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7354F-7308-4551-8317-6F9C1D65F992}" type="slidenum">
              <a:rPr lang="en-US" smtClean="0"/>
              <a:pPr/>
              <a:t>‹#›</a:t>
            </a:fld>
            <a:endParaRPr lang="en-US" dirty="0"/>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E4BE7F-3EF4-4560-B30A-46B47DC09EF5}" type="datetimeFigureOut">
              <a:rPr lang="en-US" smtClean="0"/>
              <a:pPr/>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7354F-7308-4551-8317-6F9C1D65F992}" type="slidenum">
              <a:rPr lang="en-US" smtClean="0"/>
              <a:pPr/>
              <a:t>‹#›</a:t>
            </a:fld>
            <a:endParaRPr lang="en-US" dirty="0"/>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E4BE7F-3EF4-4560-B30A-46B47DC09EF5}" type="datetimeFigureOut">
              <a:rPr lang="en-US" smtClean="0"/>
              <a:pPr/>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7354F-7308-4551-8317-6F9C1D65F992}" type="slidenum">
              <a:rPr lang="en-US" smtClean="0"/>
              <a:pPr/>
              <a:t>‹#›</a:t>
            </a:fld>
            <a:endParaRPr lang="en-US" dirty="0"/>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E4BE7F-3EF4-4560-B30A-46B47DC09EF5}" type="datetimeFigureOut">
              <a:rPr lang="en-US" smtClean="0"/>
              <a:pPr/>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7354F-7308-4551-8317-6F9C1D65F992}" type="slidenum">
              <a:rPr lang="en-US" smtClean="0"/>
              <a:pPr/>
              <a:t>‹#›</a:t>
            </a:fld>
            <a:endParaRPr lang="en-US" dirty="0"/>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E4BE7F-3EF4-4560-B30A-46B47DC09EF5}" type="datetimeFigureOut">
              <a:rPr lang="en-US" smtClean="0"/>
              <a:pPr/>
              <a:t>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E7354F-7308-4551-8317-6F9C1D65F992}" type="slidenum">
              <a:rPr lang="en-US" smtClean="0"/>
              <a:pPr/>
              <a:t>‹#›</a:t>
            </a:fld>
            <a:endParaRPr lang="en-US" dirty="0"/>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E4BE7F-3EF4-4560-B30A-46B47DC09EF5}" type="datetimeFigureOut">
              <a:rPr lang="en-US" smtClean="0"/>
              <a:pPr/>
              <a:t>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E7354F-7308-4551-8317-6F9C1D65F992}" type="slidenum">
              <a:rPr lang="en-US" smtClean="0"/>
              <a:pPr/>
              <a:t>‹#›</a:t>
            </a:fld>
            <a:endParaRPr lang="en-US" dirty="0"/>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4BE7F-3EF4-4560-B30A-46B47DC09EF5}" type="datetimeFigureOut">
              <a:rPr lang="en-US" smtClean="0"/>
              <a:pPr/>
              <a:t>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E7354F-7308-4551-8317-6F9C1D65F992}" type="slidenum">
              <a:rPr lang="en-US" smtClean="0"/>
              <a:pPr/>
              <a:t>‹#›</a:t>
            </a:fld>
            <a:endParaRPr lang="en-US" dirty="0"/>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E4BE7F-3EF4-4560-B30A-46B47DC09EF5}" type="datetimeFigureOut">
              <a:rPr lang="en-US" smtClean="0"/>
              <a:pPr/>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7354F-7308-4551-8317-6F9C1D65F992}" type="slidenum">
              <a:rPr lang="en-US" smtClean="0"/>
              <a:pPr/>
              <a:t>‹#›</a:t>
            </a:fld>
            <a:endParaRPr lang="en-US" dirty="0"/>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E4BE7F-3EF4-4560-B30A-46B47DC09EF5}" type="datetimeFigureOut">
              <a:rPr lang="en-US" smtClean="0"/>
              <a:pPr/>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7354F-7308-4551-8317-6F9C1D65F992}" type="slidenum">
              <a:rPr lang="en-US" smtClean="0"/>
              <a:pPr/>
              <a:t>‹#›</a:t>
            </a:fld>
            <a:endParaRPr lang="en-US" dirty="0"/>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E4BE7F-3EF4-4560-B30A-46B47DC09EF5}" type="datetimeFigureOut">
              <a:rPr lang="en-US" smtClean="0"/>
              <a:pPr/>
              <a:t>2/2/2021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7354F-7308-4551-8317-6F9C1D65F99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18.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015663"/>
          </a:xfrm>
          <a:prstGeom prst="rect">
            <a:avLst/>
          </a:prstGeom>
          <a:solidFill>
            <a:schemeClr val="accent5">
              <a:lumMod val="20000"/>
              <a:lumOff val="80000"/>
            </a:schemeClr>
          </a:solidFill>
        </p:spPr>
        <p:txBody>
          <a:bodyPr wrap="square" rtlCol="0">
            <a:spAutoFit/>
          </a:bodyPr>
          <a:lstStyle/>
          <a:p>
            <a:pPr algn="ctr"/>
            <a:r>
              <a:rPr lang="en-US" sz="3600" b="1" dirty="0">
                <a:solidFill>
                  <a:srgbClr val="FF0000"/>
                </a:solidFill>
                <a:latin typeface="Algerian" pitchFamily="82" charset="0"/>
              </a:rPr>
              <a:t>Pond </a:t>
            </a:r>
            <a:r>
              <a:rPr lang="en-US" sz="3600" b="1" dirty="0" err="1">
                <a:solidFill>
                  <a:srgbClr val="FF0000"/>
                </a:solidFill>
                <a:latin typeface="Algerian" pitchFamily="82" charset="0"/>
              </a:rPr>
              <a:t>Biotex</a:t>
            </a:r>
            <a:r>
              <a:rPr lang="en-US" sz="3600" b="1" dirty="0">
                <a:solidFill>
                  <a:srgbClr val="FF0000"/>
                </a:solidFill>
                <a:latin typeface="Algerian" pitchFamily="82" charset="0"/>
              </a:rPr>
              <a:t> </a:t>
            </a:r>
          </a:p>
          <a:p>
            <a:pPr algn="ctr"/>
            <a:r>
              <a:rPr lang="en-US" sz="2400" b="1" dirty="0">
                <a:solidFill>
                  <a:srgbClr val="0070C0"/>
                </a:solidFill>
              </a:rPr>
              <a:t>MICROBES FOR LAKE AND POND CLEANER</a:t>
            </a:r>
          </a:p>
        </p:txBody>
      </p:sp>
      <p:sp>
        <p:nvSpPr>
          <p:cNvPr id="5" name="TextBox 4"/>
          <p:cNvSpPr txBox="1"/>
          <p:nvPr/>
        </p:nvSpPr>
        <p:spPr>
          <a:xfrm>
            <a:off x="3124200" y="3352800"/>
            <a:ext cx="3200400" cy="584775"/>
          </a:xfrm>
          <a:prstGeom prst="rect">
            <a:avLst/>
          </a:prstGeom>
          <a:noFill/>
        </p:spPr>
        <p:txBody>
          <a:bodyPr wrap="square" rtlCol="0">
            <a:spAutoFit/>
          </a:bodyPr>
          <a:lstStyle/>
          <a:p>
            <a:r>
              <a:rPr lang="en-US" sz="3200" b="1" dirty="0">
                <a:solidFill>
                  <a:srgbClr val="7030A0"/>
                </a:solidFill>
              </a:rPr>
              <a:t>INTRODUCTION</a:t>
            </a:r>
          </a:p>
        </p:txBody>
      </p:sp>
      <p:pic>
        <p:nvPicPr>
          <p:cNvPr id="1026" name="Picture 2" descr="C:\Users\Texbio\Pictures\lake.jpg"/>
          <p:cNvPicPr>
            <a:picLocks noChangeAspect="1" noChangeArrowheads="1"/>
          </p:cNvPicPr>
          <p:nvPr/>
        </p:nvPicPr>
        <p:blipFill>
          <a:blip r:embed="rId2"/>
          <a:srcRect/>
          <a:stretch>
            <a:fillRect/>
          </a:stretch>
        </p:blipFill>
        <p:spPr bwMode="auto">
          <a:xfrm>
            <a:off x="2209800" y="914400"/>
            <a:ext cx="3810000" cy="2286000"/>
          </a:xfrm>
          <a:prstGeom prst="rect">
            <a:avLst/>
          </a:prstGeom>
          <a:noFill/>
        </p:spPr>
      </p:pic>
      <p:pic>
        <p:nvPicPr>
          <p:cNvPr id="1027" name="Picture 3" descr="C:\Users\Texbio\Pictures\lake 3.jpg"/>
          <p:cNvPicPr>
            <a:picLocks noChangeAspect="1" noChangeArrowheads="1"/>
          </p:cNvPicPr>
          <p:nvPr/>
        </p:nvPicPr>
        <p:blipFill>
          <a:blip r:embed="rId3" cstate="print"/>
          <a:srcRect/>
          <a:stretch>
            <a:fillRect/>
          </a:stretch>
        </p:blipFill>
        <p:spPr bwMode="auto">
          <a:xfrm>
            <a:off x="0" y="914400"/>
            <a:ext cx="2941637" cy="2286000"/>
          </a:xfrm>
          <a:prstGeom prst="rect">
            <a:avLst/>
          </a:prstGeom>
          <a:noFill/>
        </p:spPr>
      </p:pic>
      <p:pic>
        <p:nvPicPr>
          <p:cNvPr id="1028" name="Picture 4" descr="C:\Users\Texbio\Pictures\lake 2.jpg"/>
          <p:cNvPicPr>
            <a:picLocks noChangeAspect="1" noChangeArrowheads="1"/>
          </p:cNvPicPr>
          <p:nvPr/>
        </p:nvPicPr>
        <p:blipFill>
          <a:blip r:embed="rId4"/>
          <a:srcRect/>
          <a:stretch>
            <a:fillRect/>
          </a:stretch>
        </p:blipFill>
        <p:spPr bwMode="auto">
          <a:xfrm>
            <a:off x="6019800" y="914400"/>
            <a:ext cx="3124200" cy="2286000"/>
          </a:xfrm>
          <a:prstGeom prst="rect">
            <a:avLst/>
          </a:prstGeom>
          <a:noFill/>
        </p:spPr>
      </p:pic>
      <p:sp>
        <p:nvSpPr>
          <p:cNvPr id="10" name="TextBox 9"/>
          <p:cNvSpPr txBox="1"/>
          <p:nvPr/>
        </p:nvSpPr>
        <p:spPr>
          <a:xfrm>
            <a:off x="0" y="3886200"/>
            <a:ext cx="9143999" cy="2246769"/>
          </a:xfrm>
          <a:prstGeom prst="rect">
            <a:avLst/>
          </a:prstGeom>
          <a:noFill/>
        </p:spPr>
        <p:txBody>
          <a:bodyPr wrap="square" rtlCol="0">
            <a:spAutoFit/>
          </a:bodyPr>
          <a:lstStyle/>
          <a:p>
            <a:pPr algn="just"/>
            <a:r>
              <a:rPr lang="en-US" sz="2800" dirty="0"/>
              <a:t>Lakes and ponds are complex ecosystems that require monitoring  and care to stay healthy. Whether you use your lake or pond for recreation, for fish or as an attractive addition to your property, there are several issues you probably encounter with its maintenance.</a:t>
            </a:r>
          </a:p>
        </p:txBody>
      </p:sp>
      <p:pic>
        <p:nvPicPr>
          <p:cNvPr id="12289" name="Picture 1" descr="C:\Users\Texbio\Pictures\OXYGEN 2.jpeg"/>
          <p:cNvPicPr>
            <a:picLocks noChangeAspect="1" noChangeArrowheads="1"/>
          </p:cNvPicPr>
          <p:nvPr/>
        </p:nvPicPr>
        <p:blipFill>
          <a:blip r:embed="rId5"/>
          <a:srcRect/>
          <a:stretch>
            <a:fillRect/>
          </a:stretch>
        </p:blipFill>
        <p:spPr bwMode="auto">
          <a:xfrm>
            <a:off x="0" y="6019800"/>
            <a:ext cx="9144000" cy="838200"/>
          </a:xfrm>
          <a:prstGeom prst="rect">
            <a:avLst/>
          </a:prstGeom>
          <a:noFill/>
        </p:spPr>
      </p:pic>
      <p:pic>
        <p:nvPicPr>
          <p:cNvPr id="3" name="Paveikslėlis 2">
            <a:extLst>
              <a:ext uri="{FF2B5EF4-FFF2-40B4-BE49-F238E27FC236}">
                <a16:creationId xmlns:a16="http://schemas.microsoft.com/office/drawing/2014/main" id="{FE0DDB41-7194-4A15-9E28-0E6B138456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6362" y="6248416"/>
            <a:ext cx="1417637" cy="609584"/>
          </a:xfrm>
          <a:prstGeom prst="rect">
            <a:avLst/>
          </a:prstGeom>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solidFill>
            <a:schemeClr val="accent5">
              <a:lumMod val="20000"/>
              <a:lumOff val="80000"/>
            </a:schemeClr>
          </a:solidFill>
        </p:spPr>
        <p:txBody>
          <a:bodyPr wrap="square" rtlCol="0">
            <a:spAutoFit/>
          </a:bodyPr>
          <a:lstStyle/>
          <a:p>
            <a:r>
              <a:rPr lang="en-US" sz="3200" b="1" dirty="0">
                <a:solidFill>
                  <a:srgbClr val="FF0000"/>
                </a:solidFill>
              </a:rPr>
              <a:t> </a:t>
            </a:r>
          </a:p>
        </p:txBody>
      </p:sp>
      <p:sp>
        <p:nvSpPr>
          <p:cNvPr id="3" name="Rectangle 2"/>
          <p:cNvSpPr/>
          <p:nvPr/>
        </p:nvSpPr>
        <p:spPr>
          <a:xfrm>
            <a:off x="0" y="3200400"/>
            <a:ext cx="9144000" cy="1077218"/>
          </a:xfrm>
          <a:prstGeom prst="rect">
            <a:avLst/>
          </a:prstGeom>
        </p:spPr>
        <p:txBody>
          <a:bodyPr wrap="square">
            <a:spAutoFit/>
          </a:bodyPr>
          <a:lstStyle/>
          <a:p>
            <a:pPr algn="just"/>
            <a:endParaRPr lang="en-US" sz="3200" dirty="0"/>
          </a:p>
          <a:p>
            <a:pPr algn="just"/>
            <a:endParaRPr lang="en-US" sz="3200" dirty="0"/>
          </a:p>
        </p:txBody>
      </p:sp>
      <p:sp>
        <p:nvSpPr>
          <p:cNvPr id="4" name="Rectangle 3"/>
          <p:cNvSpPr/>
          <p:nvPr/>
        </p:nvSpPr>
        <p:spPr>
          <a:xfrm>
            <a:off x="3352801" y="533400"/>
            <a:ext cx="5638800" cy="584775"/>
          </a:xfrm>
          <a:prstGeom prst="rect">
            <a:avLst/>
          </a:prstGeom>
        </p:spPr>
        <p:txBody>
          <a:bodyPr wrap="square">
            <a:spAutoFit/>
          </a:bodyPr>
          <a:lstStyle/>
          <a:p>
            <a:r>
              <a:rPr lang="en-US" sz="3200" b="1" dirty="0">
                <a:solidFill>
                  <a:srgbClr val="0070C0"/>
                </a:solidFill>
              </a:rPr>
              <a:t>         </a:t>
            </a:r>
            <a:endParaRPr lang="en-US" sz="3200" dirty="0"/>
          </a:p>
        </p:txBody>
      </p:sp>
      <p:sp>
        <p:nvSpPr>
          <p:cNvPr id="6" name="Rectangle 5"/>
          <p:cNvSpPr/>
          <p:nvPr/>
        </p:nvSpPr>
        <p:spPr>
          <a:xfrm>
            <a:off x="0" y="0"/>
            <a:ext cx="9144000" cy="584775"/>
          </a:xfrm>
          <a:prstGeom prst="rect">
            <a:avLst/>
          </a:prstGeom>
          <a:solidFill>
            <a:schemeClr val="accent6">
              <a:lumMod val="40000"/>
              <a:lumOff val="60000"/>
            </a:schemeClr>
          </a:solidFill>
        </p:spPr>
        <p:txBody>
          <a:bodyPr wrap="square">
            <a:spAutoFit/>
          </a:bodyPr>
          <a:lstStyle/>
          <a:p>
            <a:pPr algn="ctr"/>
            <a:r>
              <a:rPr lang="en-US" sz="2800" b="1" dirty="0">
                <a:solidFill>
                  <a:srgbClr val="0070C0"/>
                </a:solidFill>
              </a:rPr>
              <a:t>   </a:t>
            </a:r>
            <a:r>
              <a:rPr lang="en-US" sz="3200" b="1" dirty="0">
                <a:solidFill>
                  <a:srgbClr val="002060"/>
                </a:solidFill>
              </a:rPr>
              <a:t>2. INTRODUCE BENEFICIAL MICROBES IN POND </a:t>
            </a:r>
            <a:endParaRPr lang="en-US" sz="3200" dirty="0">
              <a:solidFill>
                <a:srgbClr val="002060"/>
              </a:solidFill>
            </a:endParaRPr>
          </a:p>
        </p:txBody>
      </p:sp>
      <p:pic>
        <p:nvPicPr>
          <p:cNvPr id="3074" name="Picture 2" descr="C:\Users\Texbio\Pictures\images (17).jpg"/>
          <p:cNvPicPr>
            <a:picLocks noChangeAspect="1" noChangeArrowheads="1"/>
          </p:cNvPicPr>
          <p:nvPr/>
        </p:nvPicPr>
        <p:blipFill>
          <a:blip r:embed="rId2"/>
          <a:srcRect/>
          <a:stretch>
            <a:fillRect/>
          </a:stretch>
        </p:blipFill>
        <p:spPr bwMode="auto">
          <a:xfrm>
            <a:off x="1" y="533400"/>
            <a:ext cx="1371600" cy="838200"/>
          </a:xfrm>
          <a:prstGeom prst="rect">
            <a:avLst/>
          </a:prstGeom>
          <a:noFill/>
        </p:spPr>
      </p:pic>
      <p:pic>
        <p:nvPicPr>
          <p:cNvPr id="3075" name="Picture 3" descr="C:\Users\Texbio\Pictures\images (6).jpg"/>
          <p:cNvPicPr>
            <a:picLocks noChangeAspect="1" noChangeArrowheads="1"/>
          </p:cNvPicPr>
          <p:nvPr/>
        </p:nvPicPr>
        <p:blipFill>
          <a:blip r:embed="rId3"/>
          <a:srcRect/>
          <a:stretch>
            <a:fillRect/>
          </a:stretch>
        </p:blipFill>
        <p:spPr bwMode="auto">
          <a:xfrm>
            <a:off x="1295400" y="533400"/>
            <a:ext cx="1524000" cy="838200"/>
          </a:xfrm>
          <a:prstGeom prst="rect">
            <a:avLst/>
          </a:prstGeom>
          <a:noFill/>
        </p:spPr>
      </p:pic>
      <p:pic>
        <p:nvPicPr>
          <p:cNvPr id="3076" name="Picture 4" descr="C:\Users\Texbio\Pictures\images (5).jpg"/>
          <p:cNvPicPr>
            <a:picLocks noChangeAspect="1" noChangeArrowheads="1"/>
          </p:cNvPicPr>
          <p:nvPr/>
        </p:nvPicPr>
        <p:blipFill>
          <a:blip r:embed="rId4"/>
          <a:srcRect/>
          <a:stretch>
            <a:fillRect/>
          </a:stretch>
        </p:blipFill>
        <p:spPr bwMode="auto">
          <a:xfrm>
            <a:off x="2743200" y="533400"/>
            <a:ext cx="1295400" cy="838200"/>
          </a:xfrm>
          <a:prstGeom prst="rect">
            <a:avLst/>
          </a:prstGeom>
          <a:noFill/>
        </p:spPr>
      </p:pic>
      <p:pic>
        <p:nvPicPr>
          <p:cNvPr id="3077" name="Picture 5" descr="C:\Users\Texbio\Pictures\images (4).jpg"/>
          <p:cNvPicPr>
            <a:picLocks noChangeAspect="1" noChangeArrowheads="1"/>
          </p:cNvPicPr>
          <p:nvPr/>
        </p:nvPicPr>
        <p:blipFill>
          <a:blip r:embed="rId5"/>
          <a:srcRect/>
          <a:stretch>
            <a:fillRect/>
          </a:stretch>
        </p:blipFill>
        <p:spPr bwMode="auto">
          <a:xfrm>
            <a:off x="4038600" y="533400"/>
            <a:ext cx="1371600" cy="838199"/>
          </a:xfrm>
          <a:prstGeom prst="rect">
            <a:avLst/>
          </a:prstGeom>
          <a:noFill/>
        </p:spPr>
      </p:pic>
      <p:sp>
        <p:nvSpPr>
          <p:cNvPr id="16" name="Rectangle 15"/>
          <p:cNvSpPr/>
          <p:nvPr/>
        </p:nvSpPr>
        <p:spPr>
          <a:xfrm>
            <a:off x="0" y="1752600"/>
            <a:ext cx="9144000" cy="3539430"/>
          </a:xfrm>
          <a:prstGeom prst="rect">
            <a:avLst/>
          </a:prstGeom>
        </p:spPr>
        <p:txBody>
          <a:bodyPr wrap="square">
            <a:spAutoFit/>
          </a:bodyPr>
          <a:lstStyle/>
          <a:p>
            <a:pPr algn="just">
              <a:buFont typeface="Wingdings" pitchFamily="2" charset="2"/>
              <a:buChar char="v"/>
            </a:pPr>
            <a:r>
              <a:rPr lang="en-US" sz="3200" dirty="0">
                <a:solidFill>
                  <a:srgbClr val="C00000"/>
                </a:solidFill>
              </a:rPr>
              <a:t>Pond </a:t>
            </a:r>
            <a:r>
              <a:rPr lang="en-US" sz="3200" dirty="0" err="1">
                <a:solidFill>
                  <a:srgbClr val="C00000"/>
                </a:solidFill>
              </a:rPr>
              <a:t>Biotex</a:t>
            </a:r>
            <a:r>
              <a:rPr lang="en-US" sz="3200" dirty="0">
                <a:solidFill>
                  <a:srgbClr val="C00000"/>
                </a:solidFill>
              </a:rPr>
              <a:t> </a:t>
            </a:r>
            <a:r>
              <a:rPr lang="en-US" sz="3200" dirty="0" err="1">
                <a:solidFill>
                  <a:srgbClr val="C00000"/>
                </a:solidFill>
              </a:rPr>
              <a:t>Lake&amp;Pond</a:t>
            </a:r>
            <a:r>
              <a:rPr lang="en-US" sz="3200" dirty="0">
                <a:solidFill>
                  <a:srgbClr val="C00000"/>
                </a:solidFill>
              </a:rPr>
              <a:t> Cleaner Beneficial Bacterial products work by digesting decaying matter and consuming nitrogen and phosphate. </a:t>
            </a:r>
          </a:p>
          <a:p>
            <a:pPr algn="just"/>
            <a:endParaRPr lang="en-US" sz="3200" dirty="0">
              <a:solidFill>
                <a:srgbClr val="C00000"/>
              </a:solidFill>
            </a:endParaRPr>
          </a:p>
          <a:p>
            <a:pPr algn="just">
              <a:buFont typeface="Wingdings" pitchFamily="2" charset="2"/>
              <a:buChar char="v"/>
            </a:pPr>
            <a:r>
              <a:rPr lang="en-US" sz="3200" dirty="0">
                <a:solidFill>
                  <a:srgbClr val="C00000"/>
                </a:solidFill>
              </a:rPr>
              <a:t>Pond </a:t>
            </a:r>
            <a:r>
              <a:rPr lang="en-US" sz="3200" dirty="0" err="1">
                <a:solidFill>
                  <a:srgbClr val="C00000"/>
                </a:solidFill>
              </a:rPr>
              <a:t>Biotex</a:t>
            </a:r>
            <a:r>
              <a:rPr lang="en-US" sz="3200" dirty="0">
                <a:solidFill>
                  <a:srgbClr val="C00000"/>
                </a:solidFill>
              </a:rPr>
              <a:t> Digesting excess organic matter and consuming excess nutrients helps to balance your lake or pond and create a natural healthy environment.</a:t>
            </a:r>
            <a:r>
              <a:rPr lang="en-US" sz="3200" dirty="0"/>
              <a:t> </a:t>
            </a:r>
          </a:p>
        </p:txBody>
      </p:sp>
      <p:pic>
        <p:nvPicPr>
          <p:cNvPr id="17" name="Picture 3" descr="C:\Users\Texbio\Pictures\images (6).jpg"/>
          <p:cNvPicPr>
            <a:picLocks noChangeAspect="1" noChangeArrowheads="1"/>
          </p:cNvPicPr>
          <p:nvPr/>
        </p:nvPicPr>
        <p:blipFill>
          <a:blip r:embed="rId3"/>
          <a:srcRect/>
          <a:stretch>
            <a:fillRect/>
          </a:stretch>
        </p:blipFill>
        <p:spPr bwMode="auto">
          <a:xfrm>
            <a:off x="6705600" y="533400"/>
            <a:ext cx="1524000" cy="838200"/>
          </a:xfrm>
          <a:prstGeom prst="rect">
            <a:avLst/>
          </a:prstGeom>
          <a:noFill/>
        </p:spPr>
      </p:pic>
      <p:pic>
        <p:nvPicPr>
          <p:cNvPr id="18" name="Picture 4" descr="C:\Users\Texbio\Pictures\images (5).jpg"/>
          <p:cNvPicPr>
            <a:picLocks noChangeAspect="1" noChangeArrowheads="1"/>
          </p:cNvPicPr>
          <p:nvPr/>
        </p:nvPicPr>
        <p:blipFill>
          <a:blip r:embed="rId4"/>
          <a:srcRect/>
          <a:stretch>
            <a:fillRect/>
          </a:stretch>
        </p:blipFill>
        <p:spPr bwMode="auto">
          <a:xfrm>
            <a:off x="5410200" y="533400"/>
            <a:ext cx="1295400" cy="838200"/>
          </a:xfrm>
          <a:prstGeom prst="rect">
            <a:avLst/>
          </a:prstGeom>
          <a:noFill/>
        </p:spPr>
      </p:pic>
      <p:pic>
        <p:nvPicPr>
          <p:cNvPr id="19" name="Picture 2" descr="C:\Users\Texbio\Pictures\images (17).jpg"/>
          <p:cNvPicPr>
            <a:picLocks noChangeAspect="1" noChangeArrowheads="1"/>
          </p:cNvPicPr>
          <p:nvPr/>
        </p:nvPicPr>
        <p:blipFill>
          <a:blip r:embed="rId2"/>
          <a:srcRect/>
          <a:stretch>
            <a:fillRect/>
          </a:stretch>
        </p:blipFill>
        <p:spPr bwMode="auto">
          <a:xfrm>
            <a:off x="8077200" y="533400"/>
            <a:ext cx="1066800" cy="838200"/>
          </a:xfrm>
          <a:prstGeom prst="rect">
            <a:avLst/>
          </a:prstGeom>
          <a:noFill/>
        </p:spPr>
      </p:pic>
      <p:pic>
        <p:nvPicPr>
          <p:cNvPr id="3078" name="Picture 6" descr="C:\Users\Texbio\Pictures\OXYGEN 2.jpeg"/>
          <p:cNvPicPr>
            <a:picLocks noChangeAspect="1" noChangeArrowheads="1"/>
          </p:cNvPicPr>
          <p:nvPr/>
        </p:nvPicPr>
        <p:blipFill>
          <a:blip r:embed="rId6"/>
          <a:srcRect/>
          <a:stretch>
            <a:fillRect/>
          </a:stretch>
        </p:blipFill>
        <p:spPr bwMode="auto">
          <a:xfrm>
            <a:off x="0" y="3200400"/>
            <a:ext cx="9144000" cy="609600"/>
          </a:xfrm>
          <a:prstGeom prst="rect">
            <a:avLst/>
          </a:prstGeom>
          <a:noFill/>
        </p:spPr>
      </p:pic>
      <p:pic>
        <p:nvPicPr>
          <p:cNvPr id="21" name="Picture 6" descr="C:\Users\Texbio\Pictures\OXYGEN 2.jpeg"/>
          <p:cNvPicPr>
            <a:picLocks noChangeAspect="1" noChangeArrowheads="1"/>
          </p:cNvPicPr>
          <p:nvPr/>
        </p:nvPicPr>
        <p:blipFill>
          <a:blip r:embed="rId6"/>
          <a:srcRect/>
          <a:stretch>
            <a:fillRect/>
          </a:stretch>
        </p:blipFill>
        <p:spPr bwMode="auto">
          <a:xfrm>
            <a:off x="0" y="1371600"/>
            <a:ext cx="9144000" cy="457200"/>
          </a:xfrm>
          <a:prstGeom prst="rect">
            <a:avLst/>
          </a:prstGeom>
          <a:noFill/>
        </p:spPr>
      </p:pic>
      <p:pic>
        <p:nvPicPr>
          <p:cNvPr id="22" name="Picture 6" descr="C:\Users\Texbio\Pictures\OXYGEN 2.jpeg"/>
          <p:cNvPicPr>
            <a:picLocks noChangeAspect="1" noChangeArrowheads="1"/>
          </p:cNvPicPr>
          <p:nvPr/>
        </p:nvPicPr>
        <p:blipFill>
          <a:blip r:embed="rId6"/>
          <a:srcRect/>
          <a:stretch>
            <a:fillRect/>
          </a:stretch>
        </p:blipFill>
        <p:spPr bwMode="auto">
          <a:xfrm>
            <a:off x="0" y="5638800"/>
            <a:ext cx="9144000" cy="1219200"/>
          </a:xfrm>
          <a:prstGeom prst="rect">
            <a:avLst/>
          </a:prstGeom>
          <a:noFill/>
        </p:spPr>
      </p:pic>
      <p:pic>
        <p:nvPicPr>
          <p:cNvPr id="7" name="Paveikslėlis 6">
            <a:extLst>
              <a:ext uri="{FF2B5EF4-FFF2-40B4-BE49-F238E27FC236}">
                <a16:creationId xmlns:a16="http://schemas.microsoft.com/office/drawing/2014/main" id="{041EAD1E-0F39-47C7-A970-E7C48F7F42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3800" y="6168923"/>
            <a:ext cx="1600200" cy="688086"/>
          </a:xfrm>
          <a:prstGeom prst="rect">
            <a:avLst/>
          </a:prstGeom>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solidFill>
            <a:schemeClr val="accent5">
              <a:lumMod val="20000"/>
              <a:lumOff val="80000"/>
            </a:schemeClr>
          </a:solidFill>
        </p:spPr>
        <p:txBody>
          <a:bodyPr wrap="square" rtlCol="0">
            <a:spAutoFit/>
          </a:bodyPr>
          <a:lstStyle/>
          <a:p>
            <a:r>
              <a:rPr lang="en-US" sz="3200" b="1" dirty="0">
                <a:solidFill>
                  <a:srgbClr val="FF0000"/>
                </a:solidFill>
              </a:rPr>
              <a:t> </a:t>
            </a:r>
          </a:p>
        </p:txBody>
      </p:sp>
      <p:sp>
        <p:nvSpPr>
          <p:cNvPr id="3" name="Rectangle 2"/>
          <p:cNvSpPr/>
          <p:nvPr/>
        </p:nvSpPr>
        <p:spPr>
          <a:xfrm>
            <a:off x="0" y="3200400"/>
            <a:ext cx="9144000" cy="1077218"/>
          </a:xfrm>
          <a:prstGeom prst="rect">
            <a:avLst/>
          </a:prstGeom>
        </p:spPr>
        <p:txBody>
          <a:bodyPr wrap="square">
            <a:spAutoFit/>
          </a:bodyPr>
          <a:lstStyle/>
          <a:p>
            <a:pPr algn="just"/>
            <a:endParaRPr lang="en-US" sz="3200" dirty="0"/>
          </a:p>
          <a:p>
            <a:pPr algn="just"/>
            <a:endParaRPr lang="en-US" sz="3200" dirty="0"/>
          </a:p>
        </p:txBody>
      </p:sp>
      <p:sp>
        <p:nvSpPr>
          <p:cNvPr id="4" name="Rectangle 3"/>
          <p:cNvSpPr/>
          <p:nvPr/>
        </p:nvSpPr>
        <p:spPr>
          <a:xfrm>
            <a:off x="3352801" y="533400"/>
            <a:ext cx="5638800" cy="584775"/>
          </a:xfrm>
          <a:prstGeom prst="rect">
            <a:avLst/>
          </a:prstGeom>
        </p:spPr>
        <p:txBody>
          <a:bodyPr wrap="square">
            <a:spAutoFit/>
          </a:bodyPr>
          <a:lstStyle/>
          <a:p>
            <a:r>
              <a:rPr lang="en-US" sz="3200" b="1" dirty="0">
                <a:solidFill>
                  <a:srgbClr val="0070C0"/>
                </a:solidFill>
              </a:rPr>
              <a:t>         </a:t>
            </a:r>
            <a:endParaRPr lang="en-US" sz="3200" dirty="0"/>
          </a:p>
        </p:txBody>
      </p:sp>
      <p:sp>
        <p:nvSpPr>
          <p:cNvPr id="5" name="Rectangle 4"/>
          <p:cNvSpPr/>
          <p:nvPr/>
        </p:nvSpPr>
        <p:spPr>
          <a:xfrm>
            <a:off x="0" y="0"/>
            <a:ext cx="9144000" cy="584775"/>
          </a:xfrm>
          <a:prstGeom prst="rect">
            <a:avLst/>
          </a:prstGeom>
          <a:solidFill>
            <a:schemeClr val="accent6">
              <a:lumMod val="40000"/>
              <a:lumOff val="60000"/>
            </a:schemeClr>
          </a:solidFill>
        </p:spPr>
        <p:txBody>
          <a:bodyPr wrap="square">
            <a:spAutoFit/>
          </a:bodyPr>
          <a:lstStyle/>
          <a:p>
            <a:pPr algn="ctr"/>
            <a:r>
              <a:rPr lang="en-US" sz="2800" b="1" dirty="0">
                <a:solidFill>
                  <a:srgbClr val="0070C0"/>
                </a:solidFill>
              </a:rPr>
              <a:t>   </a:t>
            </a:r>
            <a:r>
              <a:rPr lang="en-US" sz="3200" b="1" dirty="0">
                <a:solidFill>
                  <a:srgbClr val="002060"/>
                </a:solidFill>
              </a:rPr>
              <a:t>2. INTRODUCE BENEFICIAL MICROBES IN POND </a:t>
            </a:r>
            <a:endParaRPr lang="en-US" sz="3200" dirty="0">
              <a:solidFill>
                <a:srgbClr val="002060"/>
              </a:solidFill>
            </a:endParaRPr>
          </a:p>
        </p:txBody>
      </p:sp>
      <p:sp>
        <p:nvSpPr>
          <p:cNvPr id="14" name="Rectangle 13"/>
          <p:cNvSpPr/>
          <p:nvPr/>
        </p:nvSpPr>
        <p:spPr>
          <a:xfrm>
            <a:off x="0" y="1143000"/>
            <a:ext cx="9144000" cy="5016758"/>
          </a:xfrm>
          <a:prstGeom prst="rect">
            <a:avLst/>
          </a:prstGeom>
        </p:spPr>
        <p:txBody>
          <a:bodyPr wrap="square">
            <a:spAutoFit/>
          </a:bodyPr>
          <a:lstStyle/>
          <a:p>
            <a:pPr algn="just">
              <a:buFont typeface="Wingdings" pitchFamily="2" charset="2"/>
              <a:buChar char="v"/>
            </a:pPr>
            <a:r>
              <a:rPr lang="en-US" sz="3200" dirty="0">
                <a:solidFill>
                  <a:srgbClr val="C00000"/>
                </a:solidFill>
              </a:rPr>
              <a:t>Pond </a:t>
            </a:r>
            <a:r>
              <a:rPr lang="en-US" sz="3200" dirty="0" err="1">
                <a:solidFill>
                  <a:srgbClr val="C00000"/>
                </a:solidFill>
              </a:rPr>
              <a:t>Biotex</a:t>
            </a:r>
            <a:r>
              <a:rPr lang="en-US" sz="3200" dirty="0">
                <a:solidFill>
                  <a:srgbClr val="C00000"/>
                </a:solidFill>
              </a:rPr>
              <a:t> Creating a healthy aquatic environment and addressing the root cause of a lake or ponds problems also helps to limit the potential need for algae control treatments.</a:t>
            </a:r>
          </a:p>
          <a:p>
            <a:pPr algn="just"/>
            <a:endParaRPr lang="en-US" sz="3200" dirty="0">
              <a:solidFill>
                <a:srgbClr val="C00000"/>
              </a:solidFill>
            </a:endParaRPr>
          </a:p>
          <a:p>
            <a:pPr algn="just"/>
            <a:endParaRPr lang="en-US" sz="3200" dirty="0">
              <a:solidFill>
                <a:srgbClr val="C00000"/>
              </a:solidFill>
            </a:endParaRPr>
          </a:p>
          <a:p>
            <a:pPr algn="just">
              <a:buFont typeface="Wingdings" pitchFamily="2" charset="2"/>
              <a:buChar char="v"/>
            </a:pPr>
            <a:r>
              <a:rPr lang="en-US" sz="3200" dirty="0">
                <a:solidFill>
                  <a:srgbClr val="C00000"/>
                </a:solidFill>
              </a:rPr>
              <a:t> Pond </a:t>
            </a:r>
            <a:r>
              <a:rPr lang="en-US" sz="3200" dirty="0" err="1">
                <a:solidFill>
                  <a:srgbClr val="C00000"/>
                </a:solidFill>
              </a:rPr>
              <a:t>Biotex</a:t>
            </a:r>
            <a:r>
              <a:rPr lang="en-US" sz="3200" dirty="0">
                <a:solidFill>
                  <a:srgbClr val="C00000"/>
                </a:solidFill>
              </a:rPr>
              <a:t> Lake and pond cleaner can be used as a maintenance tool to clarify water or to treat a specific problem like high nitrogen levels or muck buildup. Depending on the pond environment.</a:t>
            </a:r>
          </a:p>
        </p:txBody>
      </p:sp>
      <p:pic>
        <p:nvPicPr>
          <p:cNvPr id="27650" name="Picture 2" descr="C:\Users\Texbio\Pictures\blue-swimming-pool-rippled-water-detail_1258-710.jpg"/>
          <p:cNvPicPr>
            <a:picLocks noChangeAspect="1" noChangeArrowheads="1"/>
          </p:cNvPicPr>
          <p:nvPr/>
        </p:nvPicPr>
        <p:blipFill>
          <a:blip r:embed="rId2"/>
          <a:srcRect/>
          <a:stretch>
            <a:fillRect/>
          </a:stretch>
        </p:blipFill>
        <p:spPr bwMode="auto">
          <a:xfrm>
            <a:off x="0" y="457200"/>
            <a:ext cx="9144000" cy="838200"/>
          </a:xfrm>
          <a:prstGeom prst="rect">
            <a:avLst/>
          </a:prstGeom>
          <a:noFill/>
        </p:spPr>
      </p:pic>
      <p:pic>
        <p:nvPicPr>
          <p:cNvPr id="27651" name="Picture 3" descr="C:\Users\Texbio\Pictures\blue-swimming-pool-rippled-water-detail_1258-710.jpg"/>
          <p:cNvPicPr>
            <a:picLocks noChangeAspect="1" noChangeArrowheads="1"/>
          </p:cNvPicPr>
          <p:nvPr/>
        </p:nvPicPr>
        <p:blipFill>
          <a:blip r:embed="rId2"/>
          <a:srcRect/>
          <a:stretch>
            <a:fillRect/>
          </a:stretch>
        </p:blipFill>
        <p:spPr bwMode="auto">
          <a:xfrm>
            <a:off x="0" y="3124200"/>
            <a:ext cx="9144000" cy="990599"/>
          </a:xfrm>
          <a:prstGeom prst="rect">
            <a:avLst/>
          </a:prstGeom>
          <a:noFill/>
        </p:spPr>
      </p:pic>
      <p:pic>
        <p:nvPicPr>
          <p:cNvPr id="27652" name="Picture 4" descr="C:\Users\Texbio\Pictures\blue-swimming-pool-rippled-water-detail_1258-710.jpg"/>
          <p:cNvPicPr>
            <a:picLocks noChangeAspect="1" noChangeArrowheads="1"/>
          </p:cNvPicPr>
          <p:nvPr/>
        </p:nvPicPr>
        <p:blipFill>
          <a:blip r:embed="rId2"/>
          <a:srcRect/>
          <a:stretch>
            <a:fillRect/>
          </a:stretch>
        </p:blipFill>
        <p:spPr bwMode="auto">
          <a:xfrm rot="5400000">
            <a:off x="4152899" y="1866901"/>
            <a:ext cx="838202" cy="9144000"/>
          </a:xfrm>
          <a:prstGeom prst="rect">
            <a:avLst/>
          </a:prstGeom>
          <a:noFill/>
        </p:spPr>
      </p:pic>
      <p:pic>
        <p:nvPicPr>
          <p:cNvPr id="27653" name="Picture 5" descr="C:\Users\Texbio\Pictures\bacteria-in-a-petri-dish-compressed.jpg"/>
          <p:cNvPicPr>
            <a:picLocks noChangeAspect="1" noChangeArrowheads="1"/>
          </p:cNvPicPr>
          <p:nvPr/>
        </p:nvPicPr>
        <p:blipFill>
          <a:blip r:embed="rId3" cstate="print"/>
          <a:srcRect/>
          <a:stretch>
            <a:fillRect/>
          </a:stretch>
        </p:blipFill>
        <p:spPr bwMode="auto">
          <a:xfrm flipH="1">
            <a:off x="4038600" y="457200"/>
            <a:ext cx="1371600" cy="838199"/>
          </a:xfrm>
          <a:prstGeom prst="rect">
            <a:avLst/>
          </a:prstGeom>
          <a:noFill/>
        </p:spPr>
      </p:pic>
      <p:pic>
        <p:nvPicPr>
          <p:cNvPr id="27654" name="Picture 6" descr="C:\Users\Texbio\Pictures\download (34).jpg"/>
          <p:cNvPicPr>
            <a:picLocks noChangeAspect="1" noChangeArrowheads="1"/>
          </p:cNvPicPr>
          <p:nvPr/>
        </p:nvPicPr>
        <p:blipFill>
          <a:blip r:embed="rId4"/>
          <a:srcRect/>
          <a:stretch>
            <a:fillRect/>
          </a:stretch>
        </p:blipFill>
        <p:spPr bwMode="auto">
          <a:xfrm>
            <a:off x="4038600" y="3124200"/>
            <a:ext cx="1371600" cy="990600"/>
          </a:xfrm>
          <a:prstGeom prst="rect">
            <a:avLst/>
          </a:prstGeom>
          <a:noFill/>
        </p:spPr>
      </p:pic>
      <p:pic>
        <p:nvPicPr>
          <p:cNvPr id="27655" name="Picture 7" descr="C:\Users\Texbio\Pictures\probiotics 1.jpg"/>
          <p:cNvPicPr>
            <a:picLocks noChangeAspect="1" noChangeArrowheads="1"/>
          </p:cNvPicPr>
          <p:nvPr/>
        </p:nvPicPr>
        <p:blipFill>
          <a:blip r:embed="rId5"/>
          <a:srcRect/>
          <a:stretch>
            <a:fillRect/>
          </a:stretch>
        </p:blipFill>
        <p:spPr bwMode="auto">
          <a:xfrm>
            <a:off x="3962400" y="6019800"/>
            <a:ext cx="1447800" cy="838200"/>
          </a:xfrm>
          <a:prstGeom prst="rect">
            <a:avLst/>
          </a:prstGeom>
          <a:noFill/>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84775"/>
          </a:xfrm>
          <a:prstGeom prst="rect">
            <a:avLst/>
          </a:prstGeom>
          <a:solidFill>
            <a:schemeClr val="accent5">
              <a:lumMod val="20000"/>
              <a:lumOff val="80000"/>
            </a:schemeClr>
          </a:solidFill>
        </p:spPr>
        <p:txBody>
          <a:bodyPr wrap="square" rtlCol="0">
            <a:spAutoFit/>
          </a:bodyPr>
          <a:lstStyle/>
          <a:p>
            <a:r>
              <a:rPr lang="en-US" sz="3200" b="1" dirty="0">
                <a:solidFill>
                  <a:srgbClr val="FF0000"/>
                </a:solidFill>
              </a:rPr>
              <a:t> </a:t>
            </a:r>
          </a:p>
        </p:txBody>
      </p:sp>
      <p:sp>
        <p:nvSpPr>
          <p:cNvPr id="5" name="Rectangle 4"/>
          <p:cNvSpPr/>
          <p:nvPr/>
        </p:nvSpPr>
        <p:spPr>
          <a:xfrm>
            <a:off x="0" y="3200400"/>
            <a:ext cx="9144000" cy="1077218"/>
          </a:xfrm>
          <a:prstGeom prst="rect">
            <a:avLst/>
          </a:prstGeom>
        </p:spPr>
        <p:txBody>
          <a:bodyPr wrap="square">
            <a:spAutoFit/>
          </a:bodyPr>
          <a:lstStyle/>
          <a:p>
            <a:pPr algn="just"/>
            <a:endParaRPr lang="en-US" sz="3200" dirty="0"/>
          </a:p>
          <a:p>
            <a:pPr algn="just"/>
            <a:endParaRPr lang="en-US" sz="3200" dirty="0"/>
          </a:p>
        </p:txBody>
      </p:sp>
      <p:sp>
        <p:nvSpPr>
          <p:cNvPr id="6" name="Rectangle 5"/>
          <p:cNvSpPr/>
          <p:nvPr/>
        </p:nvSpPr>
        <p:spPr>
          <a:xfrm>
            <a:off x="3352801" y="533400"/>
            <a:ext cx="5638800" cy="584775"/>
          </a:xfrm>
          <a:prstGeom prst="rect">
            <a:avLst/>
          </a:prstGeom>
        </p:spPr>
        <p:txBody>
          <a:bodyPr wrap="square">
            <a:spAutoFit/>
          </a:bodyPr>
          <a:lstStyle/>
          <a:p>
            <a:r>
              <a:rPr lang="en-US" sz="3200" b="1" dirty="0">
                <a:solidFill>
                  <a:srgbClr val="0070C0"/>
                </a:solidFill>
              </a:rPr>
              <a:t>         </a:t>
            </a:r>
            <a:endParaRPr lang="en-US" sz="3200" dirty="0"/>
          </a:p>
        </p:txBody>
      </p:sp>
      <p:sp>
        <p:nvSpPr>
          <p:cNvPr id="7" name="Rectangle 6"/>
          <p:cNvSpPr/>
          <p:nvPr/>
        </p:nvSpPr>
        <p:spPr>
          <a:xfrm>
            <a:off x="0" y="0"/>
            <a:ext cx="9144000" cy="1077218"/>
          </a:xfrm>
          <a:prstGeom prst="rect">
            <a:avLst/>
          </a:prstGeom>
          <a:solidFill>
            <a:schemeClr val="accent6">
              <a:lumMod val="40000"/>
              <a:lumOff val="60000"/>
            </a:schemeClr>
          </a:solidFill>
        </p:spPr>
        <p:txBody>
          <a:bodyPr wrap="square">
            <a:spAutoFit/>
          </a:bodyPr>
          <a:lstStyle/>
          <a:p>
            <a:pPr algn="ctr"/>
            <a:r>
              <a:rPr lang="en-US" sz="2800" b="1" dirty="0">
                <a:solidFill>
                  <a:srgbClr val="0070C0"/>
                </a:solidFill>
              </a:rPr>
              <a:t>   </a:t>
            </a:r>
            <a:r>
              <a:rPr lang="en-US" sz="3200" b="1" dirty="0">
                <a:solidFill>
                  <a:srgbClr val="002060"/>
                </a:solidFill>
              </a:rPr>
              <a:t>How can be </a:t>
            </a:r>
            <a:r>
              <a:rPr lang="en-US" sz="3200" dirty="0">
                <a:solidFill>
                  <a:srgbClr val="C00000"/>
                </a:solidFill>
              </a:rPr>
              <a:t>Pond </a:t>
            </a:r>
            <a:r>
              <a:rPr lang="en-US" sz="3200" dirty="0" err="1">
                <a:solidFill>
                  <a:srgbClr val="C00000"/>
                </a:solidFill>
              </a:rPr>
              <a:t>Biotex</a:t>
            </a:r>
            <a:r>
              <a:rPr lang="en-US" sz="3200" dirty="0">
                <a:solidFill>
                  <a:srgbClr val="C00000"/>
                </a:solidFill>
              </a:rPr>
              <a:t> </a:t>
            </a:r>
            <a:r>
              <a:rPr lang="en-US" sz="3200" b="1" dirty="0">
                <a:solidFill>
                  <a:srgbClr val="002060"/>
                </a:solidFill>
              </a:rPr>
              <a:t>improve your lake and Pond water Quality .?</a:t>
            </a:r>
            <a:endParaRPr lang="en-US" sz="3200" dirty="0">
              <a:solidFill>
                <a:srgbClr val="002060"/>
              </a:solidFill>
            </a:endParaRPr>
          </a:p>
        </p:txBody>
      </p:sp>
      <p:sp>
        <p:nvSpPr>
          <p:cNvPr id="8" name="Rectangle 7"/>
          <p:cNvSpPr/>
          <p:nvPr/>
        </p:nvSpPr>
        <p:spPr>
          <a:xfrm>
            <a:off x="0" y="1143000"/>
            <a:ext cx="9144000" cy="1077218"/>
          </a:xfrm>
          <a:prstGeom prst="rect">
            <a:avLst/>
          </a:prstGeom>
        </p:spPr>
        <p:txBody>
          <a:bodyPr wrap="square">
            <a:spAutoFit/>
          </a:bodyPr>
          <a:lstStyle/>
          <a:p>
            <a:pPr algn="just"/>
            <a:endParaRPr lang="en-US" sz="3200" dirty="0">
              <a:solidFill>
                <a:srgbClr val="C00000"/>
              </a:solidFill>
            </a:endParaRPr>
          </a:p>
          <a:p>
            <a:pPr algn="just"/>
            <a:endParaRPr lang="en-US" sz="3200" dirty="0">
              <a:solidFill>
                <a:srgbClr val="C00000"/>
              </a:solidFill>
            </a:endParaRPr>
          </a:p>
        </p:txBody>
      </p:sp>
      <p:pic>
        <p:nvPicPr>
          <p:cNvPr id="11" name="Picture 4" descr="C:\Users\Texbio\Pictures\blue-swimming-pool-rippled-water-detail_1258-710.jpg"/>
          <p:cNvPicPr>
            <a:picLocks noChangeAspect="1" noChangeArrowheads="1"/>
          </p:cNvPicPr>
          <p:nvPr/>
        </p:nvPicPr>
        <p:blipFill>
          <a:blip r:embed="rId2"/>
          <a:srcRect/>
          <a:stretch>
            <a:fillRect/>
          </a:stretch>
        </p:blipFill>
        <p:spPr bwMode="auto">
          <a:xfrm rot="5400000">
            <a:off x="4457699" y="2171701"/>
            <a:ext cx="228602" cy="9144000"/>
          </a:xfrm>
          <a:prstGeom prst="rect">
            <a:avLst/>
          </a:prstGeom>
          <a:noFill/>
        </p:spPr>
      </p:pic>
      <p:sp>
        <p:nvSpPr>
          <p:cNvPr id="16" name="Rectangle 15"/>
          <p:cNvSpPr/>
          <p:nvPr/>
        </p:nvSpPr>
        <p:spPr>
          <a:xfrm>
            <a:off x="0" y="990599"/>
            <a:ext cx="9144000" cy="5509200"/>
          </a:xfrm>
          <a:prstGeom prst="rect">
            <a:avLst/>
          </a:prstGeom>
        </p:spPr>
        <p:txBody>
          <a:bodyPr wrap="square">
            <a:spAutoFit/>
          </a:bodyPr>
          <a:lstStyle/>
          <a:p>
            <a:pPr algn="just"/>
            <a:r>
              <a:rPr lang="en-US" sz="3200" dirty="0"/>
              <a:t>Our safe, very effective and non-toxic </a:t>
            </a:r>
            <a:r>
              <a:rPr lang="en-US" sz="3200" dirty="0">
                <a:solidFill>
                  <a:srgbClr val="C00000"/>
                </a:solidFill>
              </a:rPr>
              <a:t>Pond </a:t>
            </a:r>
            <a:r>
              <a:rPr lang="en-US" sz="3200" dirty="0" err="1">
                <a:solidFill>
                  <a:srgbClr val="C00000"/>
                </a:solidFill>
              </a:rPr>
              <a:t>Biotex</a:t>
            </a:r>
            <a:r>
              <a:rPr lang="en-US" sz="3200" dirty="0">
                <a:solidFill>
                  <a:srgbClr val="C00000"/>
                </a:solidFill>
              </a:rPr>
              <a:t> </a:t>
            </a:r>
            <a:r>
              <a:rPr lang="en-US" sz="3200" dirty="0"/>
              <a:t>pond cleaning bacteria consists of millions and millions of beneficial bacteria that start eating dead, decaying organic matter such as fallen leaves, fish wastes, sludge, muck, pond slime, </a:t>
            </a:r>
            <a:r>
              <a:rPr lang="en-US" sz="3200" dirty="0" err="1"/>
              <a:t>etc.All</a:t>
            </a:r>
            <a:r>
              <a:rPr lang="en-US" sz="3200" dirty="0"/>
              <a:t> of these wastes provide food and nutrition for unwanted pond algae and causes it to grow. </a:t>
            </a:r>
            <a:r>
              <a:rPr lang="en-US" sz="3200" dirty="0">
                <a:solidFill>
                  <a:srgbClr val="C00000"/>
                </a:solidFill>
              </a:rPr>
              <a:t> Pond </a:t>
            </a:r>
            <a:r>
              <a:rPr lang="en-US" sz="3200" dirty="0" err="1">
                <a:solidFill>
                  <a:srgbClr val="C00000"/>
                </a:solidFill>
              </a:rPr>
              <a:t>Biotex</a:t>
            </a:r>
            <a:r>
              <a:rPr lang="en-US" sz="3200" dirty="0">
                <a:solidFill>
                  <a:srgbClr val="C00000"/>
                </a:solidFill>
              </a:rPr>
              <a:t> </a:t>
            </a:r>
            <a:r>
              <a:rPr lang="en-US" sz="3200" b="1" dirty="0"/>
              <a:t>to getting rid of pond algae is to add a good beneficial bacteria product to your pond or lake on a regular basis that continually eats the wastes without being toxic or harmful to the environment</a:t>
            </a:r>
            <a:r>
              <a:rPr lang="en-US" b="1" dirty="0"/>
              <a:t>.</a:t>
            </a:r>
            <a:endParaRPr lang="en-US" dirty="0"/>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84775"/>
          </a:xfrm>
          <a:prstGeom prst="rect">
            <a:avLst/>
          </a:prstGeom>
          <a:solidFill>
            <a:schemeClr val="accent5">
              <a:lumMod val="20000"/>
              <a:lumOff val="80000"/>
            </a:schemeClr>
          </a:solidFill>
        </p:spPr>
        <p:txBody>
          <a:bodyPr wrap="square" rtlCol="0">
            <a:spAutoFit/>
          </a:bodyPr>
          <a:lstStyle/>
          <a:p>
            <a:r>
              <a:rPr lang="en-US" sz="3200" b="1" dirty="0">
                <a:solidFill>
                  <a:srgbClr val="FF0000"/>
                </a:solidFill>
              </a:rPr>
              <a:t> </a:t>
            </a:r>
          </a:p>
        </p:txBody>
      </p:sp>
      <p:sp>
        <p:nvSpPr>
          <p:cNvPr id="6" name="Rectangle 5"/>
          <p:cNvSpPr/>
          <p:nvPr/>
        </p:nvSpPr>
        <p:spPr>
          <a:xfrm>
            <a:off x="0" y="3200400"/>
            <a:ext cx="9144000" cy="1077218"/>
          </a:xfrm>
          <a:prstGeom prst="rect">
            <a:avLst/>
          </a:prstGeom>
        </p:spPr>
        <p:txBody>
          <a:bodyPr wrap="square">
            <a:spAutoFit/>
          </a:bodyPr>
          <a:lstStyle/>
          <a:p>
            <a:pPr algn="just"/>
            <a:endParaRPr lang="en-US" sz="3200" dirty="0"/>
          </a:p>
          <a:p>
            <a:pPr algn="just"/>
            <a:endParaRPr lang="en-US" sz="3200" dirty="0"/>
          </a:p>
        </p:txBody>
      </p:sp>
      <p:sp>
        <p:nvSpPr>
          <p:cNvPr id="7" name="Rectangle 6"/>
          <p:cNvSpPr/>
          <p:nvPr/>
        </p:nvSpPr>
        <p:spPr>
          <a:xfrm>
            <a:off x="3352801" y="533400"/>
            <a:ext cx="5638800" cy="584775"/>
          </a:xfrm>
          <a:prstGeom prst="rect">
            <a:avLst/>
          </a:prstGeom>
        </p:spPr>
        <p:txBody>
          <a:bodyPr wrap="square">
            <a:spAutoFit/>
          </a:bodyPr>
          <a:lstStyle/>
          <a:p>
            <a:r>
              <a:rPr lang="en-US" sz="3200" b="1" dirty="0">
                <a:solidFill>
                  <a:srgbClr val="0070C0"/>
                </a:solidFill>
              </a:rPr>
              <a:t>         </a:t>
            </a:r>
            <a:endParaRPr lang="en-US" sz="3200" dirty="0"/>
          </a:p>
        </p:txBody>
      </p:sp>
      <p:sp>
        <p:nvSpPr>
          <p:cNvPr id="8" name="Rectangle 7"/>
          <p:cNvSpPr/>
          <p:nvPr/>
        </p:nvSpPr>
        <p:spPr>
          <a:xfrm>
            <a:off x="0" y="0"/>
            <a:ext cx="9144000" cy="1077218"/>
          </a:xfrm>
          <a:prstGeom prst="rect">
            <a:avLst/>
          </a:prstGeom>
          <a:solidFill>
            <a:schemeClr val="accent6">
              <a:lumMod val="40000"/>
              <a:lumOff val="60000"/>
            </a:schemeClr>
          </a:solidFill>
        </p:spPr>
        <p:txBody>
          <a:bodyPr wrap="square">
            <a:spAutoFit/>
          </a:bodyPr>
          <a:lstStyle/>
          <a:p>
            <a:pPr algn="ctr"/>
            <a:r>
              <a:rPr lang="en-US" sz="2800" b="1" dirty="0">
                <a:solidFill>
                  <a:srgbClr val="0070C0"/>
                </a:solidFill>
              </a:rPr>
              <a:t>   </a:t>
            </a:r>
            <a:r>
              <a:rPr lang="en-US" sz="3200" b="1" dirty="0">
                <a:solidFill>
                  <a:srgbClr val="002060"/>
                </a:solidFill>
              </a:rPr>
              <a:t>How can be </a:t>
            </a:r>
            <a:r>
              <a:rPr lang="en-US" sz="3200" dirty="0">
                <a:solidFill>
                  <a:srgbClr val="C00000"/>
                </a:solidFill>
              </a:rPr>
              <a:t>Pond </a:t>
            </a:r>
            <a:r>
              <a:rPr lang="en-US" sz="3200" dirty="0" err="1">
                <a:solidFill>
                  <a:srgbClr val="C00000"/>
                </a:solidFill>
              </a:rPr>
              <a:t>Biotex</a:t>
            </a:r>
            <a:r>
              <a:rPr lang="en-US" sz="3200" dirty="0">
                <a:solidFill>
                  <a:srgbClr val="C00000"/>
                </a:solidFill>
              </a:rPr>
              <a:t> </a:t>
            </a:r>
            <a:r>
              <a:rPr lang="en-US" sz="3200" b="1" dirty="0">
                <a:solidFill>
                  <a:srgbClr val="002060"/>
                </a:solidFill>
              </a:rPr>
              <a:t>improve your lake and Pond water Quality .?</a:t>
            </a:r>
            <a:endParaRPr lang="en-US" sz="3200" dirty="0">
              <a:solidFill>
                <a:srgbClr val="002060"/>
              </a:solidFill>
            </a:endParaRPr>
          </a:p>
        </p:txBody>
      </p:sp>
      <p:sp>
        <p:nvSpPr>
          <p:cNvPr id="9" name="Rectangle 8"/>
          <p:cNvSpPr/>
          <p:nvPr/>
        </p:nvSpPr>
        <p:spPr>
          <a:xfrm>
            <a:off x="0" y="1143000"/>
            <a:ext cx="9144000" cy="1077218"/>
          </a:xfrm>
          <a:prstGeom prst="rect">
            <a:avLst/>
          </a:prstGeom>
        </p:spPr>
        <p:txBody>
          <a:bodyPr wrap="square">
            <a:spAutoFit/>
          </a:bodyPr>
          <a:lstStyle/>
          <a:p>
            <a:pPr algn="just"/>
            <a:endParaRPr lang="en-US" sz="3200" dirty="0">
              <a:solidFill>
                <a:srgbClr val="C00000"/>
              </a:solidFill>
            </a:endParaRPr>
          </a:p>
          <a:p>
            <a:pPr algn="just"/>
            <a:endParaRPr lang="en-US" sz="3200" dirty="0">
              <a:solidFill>
                <a:srgbClr val="C00000"/>
              </a:solidFill>
            </a:endParaRPr>
          </a:p>
        </p:txBody>
      </p:sp>
      <p:pic>
        <p:nvPicPr>
          <p:cNvPr id="10" name="Picture 4" descr="C:\Users\Texbio\Pictures\blue-swimming-pool-rippled-water-detail_1258-710.jpg"/>
          <p:cNvPicPr>
            <a:picLocks noChangeAspect="1" noChangeArrowheads="1"/>
          </p:cNvPicPr>
          <p:nvPr/>
        </p:nvPicPr>
        <p:blipFill>
          <a:blip r:embed="rId2"/>
          <a:srcRect/>
          <a:stretch>
            <a:fillRect/>
          </a:stretch>
        </p:blipFill>
        <p:spPr bwMode="auto">
          <a:xfrm rot="5400000">
            <a:off x="4152899" y="1866901"/>
            <a:ext cx="838202" cy="9144000"/>
          </a:xfrm>
          <a:prstGeom prst="rect">
            <a:avLst/>
          </a:prstGeom>
          <a:noFill/>
        </p:spPr>
      </p:pic>
      <p:sp>
        <p:nvSpPr>
          <p:cNvPr id="13" name="Rectangle 12"/>
          <p:cNvSpPr/>
          <p:nvPr/>
        </p:nvSpPr>
        <p:spPr>
          <a:xfrm>
            <a:off x="0" y="1143000"/>
            <a:ext cx="8991600" cy="5016758"/>
          </a:xfrm>
          <a:prstGeom prst="rect">
            <a:avLst/>
          </a:prstGeom>
        </p:spPr>
        <p:txBody>
          <a:bodyPr wrap="square">
            <a:spAutoFit/>
          </a:bodyPr>
          <a:lstStyle/>
          <a:p>
            <a:pPr algn="just"/>
            <a:r>
              <a:rPr lang="en-US" sz="3200" dirty="0">
                <a:solidFill>
                  <a:srgbClr val="C00000"/>
                </a:solidFill>
              </a:rPr>
              <a:t>Pond </a:t>
            </a:r>
            <a:r>
              <a:rPr lang="en-US" sz="3200" dirty="0" err="1">
                <a:solidFill>
                  <a:srgbClr val="C00000"/>
                </a:solidFill>
              </a:rPr>
              <a:t>Biotex</a:t>
            </a:r>
            <a:r>
              <a:rPr lang="en-US" sz="3200" dirty="0">
                <a:solidFill>
                  <a:srgbClr val="C00000"/>
                </a:solidFill>
              </a:rPr>
              <a:t> </a:t>
            </a:r>
            <a:r>
              <a:rPr lang="en-US" sz="3200" dirty="0"/>
              <a:t>is a proprietary composite biocatalyst that enhances a broad range of hydrolytic, oxidative and reductive biochemical reactions. Tex Lake and pond cleaner contains novel </a:t>
            </a:r>
            <a:r>
              <a:rPr lang="en-US" sz="3200" dirty="0">
                <a:solidFill>
                  <a:srgbClr val="FF0000"/>
                </a:solidFill>
              </a:rPr>
              <a:t>consortia of metabolically cooperative microorganisms, with endogenous and exogenous enzymes,</a:t>
            </a:r>
            <a:r>
              <a:rPr lang="en-US" sz="3200" dirty="0"/>
              <a:t> and small molecule metabolic co-factors which support both </a:t>
            </a:r>
            <a:r>
              <a:rPr lang="en-US" sz="3200" dirty="0" err="1"/>
              <a:t>biocatalytic</a:t>
            </a:r>
            <a:r>
              <a:rPr lang="en-US" sz="3200" dirty="0"/>
              <a:t> and metabolic activity. Tex </a:t>
            </a:r>
            <a:r>
              <a:rPr lang="en-US" sz="3200" dirty="0" err="1"/>
              <a:t>microclean</a:t>
            </a:r>
            <a:r>
              <a:rPr lang="en-US" sz="3200" dirty="0"/>
              <a:t> products are composed of all natural materials and non-genetically modified. </a:t>
            </a:r>
          </a:p>
        </p:txBody>
      </p:sp>
      <p:pic>
        <p:nvPicPr>
          <p:cNvPr id="3" name="Paveikslėlis 2">
            <a:extLst>
              <a:ext uri="{FF2B5EF4-FFF2-40B4-BE49-F238E27FC236}">
                <a16:creationId xmlns:a16="http://schemas.microsoft.com/office/drawing/2014/main" id="{A9F0BC69-4C57-48E2-82EB-622A8FFABB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272264"/>
            <a:ext cx="1371600" cy="589788"/>
          </a:xfrm>
          <a:prstGeom prst="rect">
            <a:avLst/>
          </a:prstGeom>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1077218"/>
          </a:xfrm>
          <a:prstGeom prst="rect">
            <a:avLst/>
          </a:prstGeom>
          <a:solidFill>
            <a:schemeClr val="accent6">
              <a:lumMod val="40000"/>
              <a:lumOff val="60000"/>
            </a:schemeClr>
          </a:solidFill>
        </p:spPr>
        <p:txBody>
          <a:bodyPr wrap="square">
            <a:spAutoFit/>
          </a:bodyPr>
          <a:lstStyle/>
          <a:p>
            <a:pPr algn="ctr"/>
            <a:r>
              <a:rPr lang="en-US" sz="3200" b="1" dirty="0">
                <a:solidFill>
                  <a:srgbClr val="002060"/>
                </a:solidFill>
              </a:rPr>
              <a:t>How can be </a:t>
            </a:r>
            <a:r>
              <a:rPr lang="en-US" sz="3200" dirty="0">
                <a:solidFill>
                  <a:srgbClr val="C00000"/>
                </a:solidFill>
              </a:rPr>
              <a:t>Pond </a:t>
            </a:r>
            <a:r>
              <a:rPr lang="en-US" sz="3200" dirty="0" err="1">
                <a:solidFill>
                  <a:srgbClr val="C00000"/>
                </a:solidFill>
              </a:rPr>
              <a:t>Biotex</a:t>
            </a:r>
            <a:r>
              <a:rPr lang="en-US" sz="3200" dirty="0">
                <a:solidFill>
                  <a:srgbClr val="C00000"/>
                </a:solidFill>
              </a:rPr>
              <a:t> </a:t>
            </a:r>
            <a:r>
              <a:rPr lang="en-US" sz="3200" b="1" dirty="0">
                <a:solidFill>
                  <a:srgbClr val="002060"/>
                </a:solidFill>
              </a:rPr>
              <a:t>improve your lake and Pond water Quality .?</a:t>
            </a:r>
            <a:endParaRPr lang="en-US" sz="3200" dirty="0"/>
          </a:p>
        </p:txBody>
      </p:sp>
      <p:sp>
        <p:nvSpPr>
          <p:cNvPr id="4" name="Rectangle 3"/>
          <p:cNvSpPr/>
          <p:nvPr/>
        </p:nvSpPr>
        <p:spPr>
          <a:xfrm>
            <a:off x="0" y="1066800"/>
            <a:ext cx="9144000" cy="2616101"/>
          </a:xfrm>
          <a:prstGeom prst="rect">
            <a:avLst/>
          </a:prstGeom>
        </p:spPr>
        <p:txBody>
          <a:bodyPr wrap="square">
            <a:spAutoFit/>
          </a:bodyPr>
          <a:lstStyle/>
          <a:p>
            <a:pPr algn="just">
              <a:buFont typeface="Wingdings" pitchFamily="2" charset="2"/>
              <a:buChar char="v"/>
            </a:pPr>
            <a:r>
              <a:rPr lang="en-US" sz="3200" dirty="0">
                <a:solidFill>
                  <a:srgbClr val="C00000"/>
                </a:solidFill>
              </a:rPr>
              <a:t>Pond </a:t>
            </a:r>
            <a:r>
              <a:rPr lang="en-US" sz="3200" dirty="0" err="1">
                <a:solidFill>
                  <a:srgbClr val="C00000"/>
                </a:solidFill>
              </a:rPr>
              <a:t>Biotex</a:t>
            </a:r>
            <a:r>
              <a:rPr lang="en-US" sz="3200" dirty="0">
                <a:solidFill>
                  <a:srgbClr val="C00000"/>
                </a:solidFill>
              </a:rPr>
              <a:t> is Lake and Pond Cleaner is a completely natural and harmless method of controlling nitrates, phosphates, organic bottom sludge and odors. </a:t>
            </a:r>
          </a:p>
          <a:p>
            <a:endParaRPr lang="en-US" dirty="0">
              <a:solidFill>
                <a:srgbClr val="C00000"/>
              </a:solidFill>
            </a:endParaRPr>
          </a:p>
          <a:p>
            <a:endParaRPr lang="en-US" dirty="0">
              <a:solidFill>
                <a:srgbClr val="C00000"/>
              </a:solidFill>
            </a:endParaRPr>
          </a:p>
        </p:txBody>
      </p:sp>
      <p:sp>
        <p:nvSpPr>
          <p:cNvPr id="5" name="Rectangle 4"/>
          <p:cNvSpPr/>
          <p:nvPr/>
        </p:nvSpPr>
        <p:spPr>
          <a:xfrm>
            <a:off x="0" y="3124200"/>
            <a:ext cx="9144000" cy="1077218"/>
          </a:xfrm>
          <a:prstGeom prst="rect">
            <a:avLst/>
          </a:prstGeom>
        </p:spPr>
        <p:txBody>
          <a:bodyPr wrap="square">
            <a:spAutoFit/>
          </a:bodyPr>
          <a:lstStyle/>
          <a:p>
            <a:pPr>
              <a:buFont typeface="Wingdings" pitchFamily="2" charset="2"/>
              <a:buChar char="v"/>
            </a:pPr>
            <a:r>
              <a:rPr lang="en-US" sz="3200" dirty="0">
                <a:solidFill>
                  <a:srgbClr val="C00000"/>
                </a:solidFill>
              </a:rPr>
              <a:t>Pond </a:t>
            </a:r>
            <a:r>
              <a:rPr lang="en-US" sz="3200" dirty="0" err="1">
                <a:solidFill>
                  <a:srgbClr val="C00000"/>
                </a:solidFill>
              </a:rPr>
              <a:t>Biotex</a:t>
            </a:r>
            <a:r>
              <a:rPr lang="en-US" sz="3200" dirty="0">
                <a:solidFill>
                  <a:srgbClr val="C00000"/>
                </a:solidFill>
              </a:rPr>
              <a:t> won't attack or eat live tissue or living plants.  It's very safe and very effective</a:t>
            </a:r>
          </a:p>
        </p:txBody>
      </p:sp>
      <p:pic>
        <p:nvPicPr>
          <p:cNvPr id="6" name="Picture 4" descr="C:\Users\Texbio\Pictures\blue-swimming-pool-rippled-water-detail_1258-710.jpg"/>
          <p:cNvPicPr>
            <a:picLocks noChangeAspect="1" noChangeArrowheads="1"/>
          </p:cNvPicPr>
          <p:nvPr/>
        </p:nvPicPr>
        <p:blipFill>
          <a:blip r:embed="rId2"/>
          <a:srcRect/>
          <a:stretch>
            <a:fillRect/>
          </a:stretch>
        </p:blipFill>
        <p:spPr bwMode="auto">
          <a:xfrm rot="5400000">
            <a:off x="4114799" y="1828801"/>
            <a:ext cx="914402" cy="9144000"/>
          </a:xfrm>
          <a:prstGeom prst="rect">
            <a:avLst/>
          </a:prstGeom>
          <a:noFill/>
        </p:spPr>
      </p:pic>
      <p:sp>
        <p:nvSpPr>
          <p:cNvPr id="30721" name="Rectangle 1"/>
          <p:cNvSpPr>
            <a:spLocks noChangeArrowheads="1"/>
          </p:cNvSpPr>
          <p:nvPr/>
        </p:nvSpPr>
        <p:spPr bwMode="auto">
          <a:xfrm>
            <a:off x="0" y="4343400"/>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lang="en-US" sz="3200" dirty="0">
                <a:solidFill>
                  <a:srgbClr val="C00000"/>
                </a:solidFill>
              </a:rPr>
              <a:t>Pond </a:t>
            </a:r>
            <a:r>
              <a:rPr lang="en-US" sz="3200" dirty="0" err="1">
                <a:solidFill>
                  <a:srgbClr val="C00000"/>
                </a:solidFill>
              </a:rPr>
              <a:t>Biotex</a:t>
            </a:r>
            <a:r>
              <a:rPr lang="en-US" sz="3200" dirty="0">
                <a:solidFill>
                  <a:srgbClr val="C00000"/>
                </a:solidFill>
              </a:rPr>
              <a:t> </a:t>
            </a:r>
            <a:r>
              <a:rPr kumimoji="0" lang="en-US" sz="3200" b="0" i="0" u="none" strike="noStrike" cap="none" normalizeH="0" baseline="0" dirty="0">
                <a:ln>
                  <a:noFill/>
                </a:ln>
                <a:solidFill>
                  <a:srgbClr val="C00000"/>
                </a:solidFill>
                <a:effectLst/>
                <a:ea typeface="Times New Roman" pitchFamily="18" charset="0"/>
                <a:cs typeface="Arial" pitchFamily="34" charset="0"/>
              </a:rPr>
              <a:t>are completely safe for the shrimp and fish as well as humans, animals, plants, birds and the environment.</a:t>
            </a:r>
            <a:endParaRPr kumimoji="0" lang="en-US" sz="3200" b="0" i="0" u="none" strike="noStrike" cap="none" normalizeH="0" baseline="0" dirty="0">
              <a:ln>
                <a:noFill/>
              </a:ln>
              <a:solidFill>
                <a:srgbClr val="C00000"/>
              </a:solidFill>
              <a:effectLst/>
              <a:cs typeface="Arial" pitchFamily="34" charset="0"/>
            </a:endParaRP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1077218"/>
          </a:xfrm>
          <a:prstGeom prst="rect">
            <a:avLst/>
          </a:prstGeom>
          <a:solidFill>
            <a:schemeClr val="accent6">
              <a:lumMod val="40000"/>
              <a:lumOff val="60000"/>
            </a:schemeClr>
          </a:solidFill>
        </p:spPr>
        <p:txBody>
          <a:bodyPr wrap="square">
            <a:spAutoFit/>
          </a:bodyPr>
          <a:lstStyle/>
          <a:p>
            <a:pPr algn="ctr"/>
            <a:r>
              <a:rPr lang="en-US" sz="3200" b="1" dirty="0">
                <a:solidFill>
                  <a:srgbClr val="002060"/>
                </a:solidFill>
              </a:rPr>
              <a:t>How can be </a:t>
            </a:r>
            <a:r>
              <a:rPr lang="en-US" sz="3200" dirty="0">
                <a:solidFill>
                  <a:srgbClr val="C00000"/>
                </a:solidFill>
              </a:rPr>
              <a:t>Pond </a:t>
            </a:r>
            <a:r>
              <a:rPr lang="en-US" sz="3200" dirty="0" err="1">
                <a:solidFill>
                  <a:srgbClr val="C00000"/>
                </a:solidFill>
              </a:rPr>
              <a:t>Biotex</a:t>
            </a:r>
            <a:r>
              <a:rPr lang="en-US" sz="3200" dirty="0">
                <a:solidFill>
                  <a:srgbClr val="C00000"/>
                </a:solidFill>
              </a:rPr>
              <a:t> </a:t>
            </a:r>
            <a:r>
              <a:rPr lang="en-US" sz="3200" b="1" dirty="0">
                <a:solidFill>
                  <a:srgbClr val="002060"/>
                </a:solidFill>
              </a:rPr>
              <a:t>improve your lake and Pond water Quality .?</a:t>
            </a:r>
            <a:endParaRPr lang="en-US" sz="3200" dirty="0"/>
          </a:p>
        </p:txBody>
      </p:sp>
      <p:sp>
        <p:nvSpPr>
          <p:cNvPr id="3" name="Rectangle 2"/>
          <p:cNvSpPr/>
          <p:nvPr/>
        </p:nvSpPr>
        <p:spPr>
          <a:xfrm>
            <a:off x="0" y="1066800"/>
            <a:ext cx="9144000" cy="3600986"/>
          </a:xfrm>
          <a:prstGeom prst="rect">
            <a:avLst/>
          </a:prstGeom>
        </p:spPr>
        <p:txBody>
          <a:bodyPr wrap="square">
            <a:spAutoFit/>
          </a:bodyPr>
          <a:lstStyle/>
          <a:p>
            <a:pPr algn="just">
              <a:buFont typeface="Wingdings" pitchFamily="2" charset="2"/>
              <a:buChar char="v"/>
            </a:pPr>
            <a:r>
              <a:rPr lang="en-US" sz="3200" dirty="0">
                <a:solidFill>
                  <a:srgbClr val="C00000"/>
                </a:solidFill>
              </a:rPr>
              <a:t>Pond </a:t>
            </a:r>
            <a:r>
              <a:rPr lang="en-US" sz="3200" dirty="0" err="1">
                <a:solidFill>
                  <a:srgbClr val="C00000"/>
                </a:solidFill>
              </a:rPr>
              <a:t>Biotex</a:t>
            </a:r>
            <a:r>
              <a:rPr lang="en-US" sz="3200" dirty="0">
                <a:solidFill>
                  <a:srgbClr val="C00000"/>
                </a:solidFill>
              </a:rPr>
              <a:t> useful bacterial strains are grown and blended for application to specific organic problems and commercial uses and typically contain a number of species that have been selected and combined to degrade specific organic compounds or waste products </a:t>
            </a:r>
          </a:p>
          <a:p>
            <a:endParaRPr lang="en-US" dirty="0">
              <a:solidFill>
                <a:srgbClr val="C00000"/>
              </a:solidFill>
            </a:endParaRPr>
          </a:p>
          <a:p>
            <a:endParaRPr lang="en-US" dirty="0">
              <a:solidFill>
                <a:srgbClr val="C00000"/>
              </a:solidFill>
            </a:endParaRPr>
          </a:p>
        </p:txBody>
      </p:sp>
      <p:sp>
        <p:nvSpPr>
          <p:cNvPr id="4" name="Rectangle 3"/>
          <p:cNvSpPr/>
          <p:nvPr/>
        </p:nvSpPr>
        <p:spPr>
          <a:xfrm>
            <a:off x="0" y="4114800"/>
            <a:ext cx="9144000" cy="584775"/>
          </a:xfrm>
          <a:prstGeom prst="rect">
            <a:avLst/>
          </a:prstGeom>
        </p:spPr>
        <p:txBody>
          <a:bodyPr wrap="square">
            <a:spAutoFit/>
          </a:bodyPr>
          <a:lstStyle/>
          <a:p>
            <a:r>
              <a:rPr lang="en-US" sz="3200" dirty="0">
                <a:solidFill>
                  <a:srgbClr val="C00000"/>
                </a:solidFill>
              </a:rPr>
              <a:t> </a:t>
            </a:r>
          </a:p>
        </p:txBody>
      </p:sp>
      <p:pic>
        <p:nvPicPr>
          <p:cNvPr id="5" name="Picture 4" descr="C:\Users\Texbio\Pictures\blue-swimming-pool-rippled-water-detail_1258-710.jpg"/>
          <p:cNvPicPr>
            <a:picLocks noChangeAspect="1" noChangeArrowheads="1"/>
          </p:cNvPicPr>
          <p:nvPr/>
        </p:nvPicPr>
        <p:blipFill>
          <a:blip r:embed="rId2"/>
          <a:srcRect/>
          <a:stretch>
            <a:fillRect/>
          </a:stretch>
        </p:blipFill>
        <p:spPr bwMode="auto">
          <a:xfrm rot="5400000">
            <a:off x="4381499" y="2095501"/>
            <a:ext cx="381002" cy="9144000"/>
          </a:xfrm>
          <a:prstGeom prst="rect">
            <a:avLst/>
          </a:prstGeom>
          <a:noFill/>
        </p:spPr>
      </p:pic>
      <p:sp>
        <p:nvSpPr>
          <p:cNvPr id="8" name="Rectangle 7"/>
          <p:cNvSpPr/>
          <p:nvPr/>
        </p:nvSpPr>
        <p:spPr>
          <a:xfrm>
            <a:off x="0" y="4038600"/>
            <a:ext cx="9144000" cy="2554545"/>
          </a:xfrm>
          <a:prstGeom prst="rect">
            <a:avLst/>
          </a:prstGeom>
        </p:spPr>
        <p:txBody>
          <a:bodyPr wrap="square">
            <a:spAutoFit/>
          </a:bodyPr>
          <a:lstStyle/>
          <a:p>
            <a:pPr algn="just">
              <a:buFont typeface="Wingdings" pitchFamily="2" charset="2"/>
              <a:buChar char="v"/>
            </a:pPr>
            <a:r>
              <a:rPr lang="en-US" sz="3200" dirty="0">
                <a:solidFill>
                  <a:srgbClr val="C00000"/>
                </a:solidFill>
              </a:rPr>
              <a:t>The strains of bacteria in the blend work together - each producing the enzymes necessary to degrade specific components in the waste and their resulting intermediates until reaching non-harmful compounds such as water and carbon dioxide.</a:t>
            </a: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1022"/>
            <a:ext cx="9144000" cy="584775"/>
          </a:xfrm>
          <a:prstGeom prst="rect">
            <a:avLst/>
          </a:prstGeom>
          <a:solidFill>
            <a:schemeClr val="accent6">
              <a:lumMod val="40000"/>
              <a:lumOff val="60000"/>
            </a:schemeClr>
          </a:solidFill>
        </p:spPr>
        <p:txBody>
          <a:bodyPr wrap="square">
            <a:spAutoFit/>
          </a:bodyPr>
          <a:lstStyle/>
          <a:p>
            <a:pPr algn="ctr"/>
            <a:r>
              <a:rPr lang="en-US" sz="3200" b="1" dirty="0">
                <a:solidFill>
                  <a:srgbClr val="002060"/>
                </a:solidFill>
              </a:rPr>
              <a:t>BENEFITS OF </a:t>
            </a:r>
            <a:r>
              <a:rPr lang="en-US" sz="3200" dirty="0">
                <a:solidFill>
                  <a:srgbClr val="C00000"/>
                </a:solidFill>
              </a:rPr>
              <a:t>Pond </a:t>
            </a:r>
            <a:r>
              <a:rPr lang="en-US" sz="3200" dirty="0" err="1">
                <a:solidFill>
                  <a:srgbClr val="C00000"/>
                </a:solidFill>
              </a:rPr>
              <a:t>Biotex</a:t>
            </a:r>
            <a:r>
              <a:rPr lang="en-US" sz="3200" dirty="0">
                <a:solidFill>
                  <a:srgbClr val="C00000"/>
                </a:solidFill>
              </a:rPr>
              <a:t> </a:t>
            </a:r>
            <a:endParaRPr lang="en-US" sz="3200" dirty="0"/>
          </a:p>
        </p:txBody>
      </p:sp>
      <p:sp>
        <p:nvSpPr>
          <p:cNvPr id="3" name="Rectangle 2"/>
          <p:cNvSpPr/>
          <p:nvPr/>
        </p:nvSpPr>
        <p:spPr>
          <a:xfrm>
            <a:off x="0" y="1066800"/>
            <a:ext cx="9144000" cy="646331"/>
          </a:xfrm>
          <a:prstGeom prst="rect">
            <a:avLst/>
          </a:prstGeom>
        </p:spPr>
        <p:txBody>
          <a:bodyPr wrap="square">
            <a:spAutoFit/>
          </a:bodyPr>
          <a:lstStyle/>
          <a:p>
            <a:endParaRPr lang="en-US" dirty="0">
              <a:solidFill>
                <a:srgbClr val="C00000"/>
              </a:solidFill>
            </a:endParaRPr>
          </a:p>
          <a:p>
            <a:endParaRPr lang="en-US" dirty="0">
              <a:solidFill>
                <a:srgbClr val="C00000"/>
              </a:solidFill>
            </a:endParaRPr>
          </a:p>
        </p:txBody>
      </p:sp>
      <p:sp>
        <p:nvSpPr>
          <p:cNvPr id="4" name="Rectangle 3"/>
          <p:cNvSpPr/>
          <p:nvPr/>
        </p:nvSpPr>
        <p:spPr>
          <a:xfrm>
            <a:off x="0" y="4114800"/>
            <a:ext cx="9144000" cy="584775"/>
          </a:xfrm>
          <a:prstGeom prst="rect">
            <a:avLst/>
          </a:prstGeom>
        </p:spPr>
        <p:txBody>
          <a:bodyPr wrap="square">
            <a:spAutoFit/>
          </a:bodyPr>
          <a:lstStyle/>
          <a:p>
            <a:r>
              <a:rPr lang="en-US" sz="3200" dirty="0">
                <a:solidFill>
                  <a:srgbClr val="C00000"/>
                </a:solidFill>
              </a:rPr>
              <a:t> </a:t>
            </a:r>
          </a:p>
        </p:txBody>
      </p:sp>
      <p:pic>
        <p:nvPicPr>
          <p:cNvPr id="5" name="Picture 4" descr="C:\Users\Texbio\Pictures\blue-swimming-pool-rippled-water-detail_1258-710.jpg"/>
          <p:cNvPicPr>
            <a:picLocks noChangeAspect="1" noChangeArrowheads="1"/>
          </p:cNvPicPr>
          <p:nvPr/>
        </p:nvPicPr>
        <p:blipFill>
          <a:blip r:embed="rId2"/>
          <a:srcRect/>
          <a:stretch>
            <a:fillRect/>
          </a:stretch>
        </p:blipFill>
        <p:spPr bwMode="auto">
          <a:xfrm rot="5400000">
            <a:off x="4381499" y="2095501"/>
            <a:ext cx="381002" cy="9144000"/>
          </a:xfrm>
          <a:prstGeom prst="rect">
            <a:avLst/>
          </a:prstGeom>
          <a:noFill/>
        </p:spPr>
      </p:pic>
      <p:pic>
        <p:nvPicPr>
          <p:cNvPr id="6" name="Picture 7" descr="C:\Users\Texbio\Pictures\TEXTAN logo.JPG"/>
          <p:cNvPicPr>
            <a:picLocks noChangeAspect="1" noChangeArrowheads="1"/>
          </p:cNvPicPr>
          <p:nvPr/>
        </p:nvPicPr>
        <p:blipFill>
          <a:blip r:embed="rId3" cstate="print"/>
          <a:srcRect/>
          <a:stretch>
            <a:fillRect/>
          </a:stretch>
        </p:blipFill>
        <p:spPr bwMode="auto">
          <a:xfrm>
            <a:off x="8382000" y="6312748"/>
            <a:ext cx="762000" cy="545252"/>
          </a:xfrm>
          <a:prstGeom prst="rect">
            <a:avLst/>
          </a:prstGeom>
          <a:ln>
            <a:noFill/>
          </a:ln>
          <a:effectLst>
            <a:softEdge rad="112500"/>
          </a:effectLst>
        </p:spPr>
      </p:pic>
      <p:sp>
        <p:nvSpPr>
          <p:cNvPr id="7" name="Rectangle 6"/>
          <p:cNvSpPr/>
          <p:nvPr/>
        </p:nvSpPr>
        <p:spPr>
          <a:xfrm>
            <a:off x="0" y="4038600"/>
            <a:ext cx="9144000" cy="584775"/>
          </a:xfrm>
          <a:prstGeom prst="rect">
            <a:avLst/>
          </a:prstGeom>
        </p:spPr>
        <p:txBody>
          <a:bodyPr wrap="square">
            <a:spAutoFit/>
          </a:bodyPr>
          <a:lstStyle/>
          <a:p>
            <a:pPr algn="just"/>
            <a:r>
              <a:rPr lang="en-US" sz="3200" dirty="0">
                <a:solidFill>
                  <a:srgbClr val="C00000"/>
                </a:solidFill>
              </a:rPr>
              <a:t> </a:t>
            </a:r>
          </a:p>
        </p:txBody>
      </p:sp>
      <p:sp>
        <p:nvSpPr>
          <p:cNvPr id="8" name="Rectangle 7"/>
          <p:cNvSpPr/>
          <p:nvPr/>
        </p:nvSpPr>
        <p:spPr>
          <a:xfrm>
            <a:off x="0" y="685801"/>
            <a:ext cx="9067800" cy="6494085"/>
          </a:xfrm>
          <a:prstGeom prst="rect">
            <a:avLst/>
          </a:prstGeom>
        </p:spPr>
        <p:txBody>
          <a:bodyPr wrap="square">
            <a:spAutoFit/>
          </a:bodyPr>
          <a:lstStyle/>
          <a:p>
            <a:pPr algn="just">
              <a:buFont typeface="Wingdings" pitchFamily="2" charset="2"/>
              <a:buChar char="v"/>
            </a:pPr>
            <a:r>
              <a:rPr lang="en-US" sz="3200" dirty="0">
                <a:solidFill>
                  <a:srgbClr val="C00000"/>
                </a:solidFill>
              </a:rPr>
              <a:t>Pond </a:t>
            </a:r>
            <a:r>
              <a:rPr lang="en-US" sz="3200" dirty="0" err="1">
                <a:solidFill>
                  <a:srgbClr val="C00000"/>
                </a:solidFill>
              </a:rPr>
              <a:t>Biotex</a:t>
            </a:r>
            <a:r>
              <a:rPr lang="en-US" sz="3200" dirty="0">
                <a:solidFill>
                  <a:srgbClr val="C00000"/>
                </a:solidFill>
              </a:rPr>
              <a:t> provides an easy- to-manage water treatment system that accelerates biological removal of detrimental nutrients from the water including ammonia and nitrites.</a:t>
            </a:r>
          </a:p>
          <a:p>
            <a:pPr algn="just">
              <a:buFont typeface="Wingdings" pitchFamily="2" charset="2"/>
              <a:buChar char="v"/>
            </a:pPr>
            <a:r>
              <a:rPr lang="en-US" sz="3200" dirty="0">
                <a:solidFill>
                  <a:srgbClr val="C00000"/>
                </a:solidFill>
              </a:rPr>
              <a:t>Pond </a:t>
            </a:r>
            <a:r>
              <a:rPr lang="en-US" sz="3200" dirty="0" err="1">
                <a:solidFill>
                  <a:srgbClr val="C00000"/>
                </a:solidFill>
              </a:rPr>
              <a:t>Biotex</a:t>
            </a:r>
            <a:r>
              <a:rPr lang="en-US" sz="3200" dirty="0">
                <a:solidFill>
                  <a:srgbClr val="C00000"/>
                </a:solidFill>
              </a:rPr>
              <a:t> works well in both aerated and un-aerated systems for consistent high-water quality. </a:t>
            </a:r>
          </a:p>
          <a:p>
            <a:pPr algn="just">
              <a:buFont typeface="Wingdings" pitchFamily="2" charset="2"/>
              <a:buChar char="v"/>
            </a:pPr>
            <a:r>
              <a:rPr lang="en-US" sz="3200" dirty="0">
                <a:solidFill>
                  <a:srgbClr val="C00000"/>
                </a:solidFill>
              </a:rPr>
              <a:t>Pond </a:t>
            </a:r>
            <a:r>
              <a:rPr lang="en-US" sz="3200" dirty="0" err="1">
                <a:solidFill>
                  <a:srgbClr val="C00000"/>
                </a:solidFill>
              </a:rPr>
              <a:t>Biotex</a:t>
            </a:r>
            <a:r>
              <a:rPr lang="en-US" sz="3200" dirty="0">
                <a:solidFill>
                  <a:srgbClr val="C00000"/>
                </a:solidFill>
              </a:rPr>
              <a:t> also has a unique capability to denitrify efficiently at high dissolved oxygen conditions typical of decorative water features. </a:t>
            </a:r>
          </a:p>
          <a:p>
            <a:pPr algn="just">
              <a:buFont typeface="Wingdings" pitchFamily="2" charset="2"/>
              <a:buChar char="v"/>
            </a:pPr>
            <a:r>
              <a:rPr lang="en-US" sz="3200" dirty="0">
                <a:solidFill>
                  <a:srgbClr val="C00000"/>
                </a:solidFill>
              </a:rPr>
              <a:t>Pond </a:t>
            </a:r>
            <a:r>
              <a:rPr lang="en-US" sz="3200" dirty="0" err="1">
                <a:solidFill>
                  <a:srgbClr val="C00000"/>
                </a:solidFill>
              </a:rPr>
              <a:t>Biotex</a:t>
            </a:r>
            <a:r>
              <a:rPr lang="en-US" sz="3200" dirty="0">
                <a:solidFill>
                  <a:srgbClr val="C00000"/>
                </a:solidFill>
              </a:rPr>
              <a:t> family of products is used in commercial aquaculture ponds, wastewater treatment, nutrient management and odor control. </a:t>
            </a:r>
          </a:p>
          <a:p>
            <a:pPr algn="just">
              <a:buFont typeface="Wingdings" pitchFamily="2" charset="2"/>
              <a:buChar char="v"/>
            </a:pPr>
            <a:endParaRPr lang="en-US" sz="3200" dirty="0">
              <a:solidFill>
                <a:srgbClr val="C00000"/>
              </a:solidFill>
            </a:endParaRPr>
          </a:p>
        </p:txBody>
      </p:sp>
      <p:pic>
        <p:nvPicPr>
          <p:cNvPr id="10" name="Paveikslėlis 9">
            <a:extLst>
              <a:ext uri="{FF2B5EF4-FFF2-40B4-BE49-F238E27FC236}">
                <a16:creationId xmlns:a16="http://schemas.microsoft.com/office/drawing/2014/main" id="{2D451B26-21B6-4FAE-944A-BB1C7082DC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6507" y="6477000"/>
            <a:ext cx="861633" cy="397904"/>
          </a:xfrm>
          <a:prstGeom prst="rect">
            <a:avLst/>
          </a:prstGeom>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84775"/>
          </a:xfrm>
          <a:prstGeom prst="rect">
            <a:avLst/>
          </a:prstGeom>
          <a:solidFill>
            <a:schemeClr val="accent6">
              <a:lumMod val="40000"/>
              <a:lumOff val="60000"/>
            </a:schemeClr>
          </a:solidFill>
        </p:spPr>
        <p:txBody>
          <a:bodyPr wrap="square">
            <a:spAutoFit/>
          </a:bodyPr>
          <a:lstStyle/>
          <a:p>
            <a:pPr algn="ctr"/>
            <a:r>
              <a:rPr lang="en-US" sz="3200" b="1" dirty="0">
                <a:solidFill>
                  <a:srgbClr val="002060"/>
                </a:solidFill>
              </a:rPr>
              <a:t>BENEFITS OF </a:t>
            </a:r>
            <a:r>
              <a:rPr lang="en-US" sz="3200" dirty="0">
                <a:solidFill>
                  <a:srgbClr val="C00000"/>
                </a:solidFill>
              </a:rPr>
              <a:t>Pond </a:t>
            </a:r>
            <a:r>
              <a:rPr lang="en-US" sz="3200" dirty="0" err="1">
                <a:solidFill>
                  <a:srgbClr val="C00000"/>
                </a:solidFill>
              </a:rPr>
              <a:t>Biotex</a:t>
            </a:r>
            <a:r>
              <a:rPr lang="en-US" sz="3200" dirty="0">
                <a:solidFill>
                  <a:srgbClr val="C00000"/>
                </a:solidFill>
              </a:rPr>
              <a:t> </a:t>
            </a:r>
            <a:endParaRPr lang="en-US" sz="3200" dirty="0"/>
          </a:p>
        </p:txBody>
      </p:sp>
      <p:sp>
        <p:nvSpPr>
          <p:cNvPr id="3" name="Rectangle 2"/>
          <p:cNvSpPr/>
          <p:nvPr/>
        </p:nvSpPr>
        <p:spPr>
          <a:xfrm>
            <a:off x="0" y="1066800"/>
            <a:ext cx="9144000" cy="646331"/>
          </a:xfrm>
          <a:prstGeom prst="rect">
            <a:avLst/>
          </a:prstGeom>
        </p:spPr>
        <p:txBody>
          <a:bodyPr wrap="square">
            <a:spAutoFit/>
          </a:bodyPr>
          <a:lstStyle/>
          <a:p>
            <a:endParaRPr lang="en-US" dirty="0">
              <a:solidFill>
                <a:srgbClr val="C00000"/>
              </a:solidFill>
            </a:endParaRPr>
          </a:p>
          <a:p>
            <a:endParaRPr lang="en-US" dirty="0">
              <a:solidFill>
                <a:srgbClr val="C00000"/>
              </a:solidFill>
            </a:endParaRPr>
          </a:p>
        </p:txBody>
      </p:sp>
      <p:sp>
        <p:nvSpPr>
          <p:cNvPr id="4" name="Rectangle 3"/>
          <p:cNvSpPr/>
          <p:nvPr/>
        </p:nvSpPr>
        <p:spPr>
          <a:xfrm>
            <a:off x="0" y="4114800"/>
            <a:ext cx="9144000" cy="584775"/>
          </a:xfrm>
          <a:prstGeom prst="rect">
            <a:avLst/>
          </a:prstGeom>
        </p:spPr>
        <p:txBody>
          <a:bodyPr wrap="square">
            <a:spAutoFit/>
          </a:bodyPr>
          <a:lstStyle/>
          <a:p>
            <a:r>
              <a:rPr lang="en-US" sz="3200" dirty="0">
                <a:solidFill>
                  <a:srgbClr val="C00000"/>
                </a:solidFill>
              </a:rPr>
              <a:t> </a:t>
            </a:r>
          </a:p>
        </p:txBody>
      </p:sp>
      <p:pic>
        <p:nvPicPr>
          <p:cNvPr id="5" name="Picture 4" descr="C:\Users\Texbio\Pictures\blue-swimming-pool-rippled-water-detail_1258-710.jpg"/>
          <p:cNvPicPr>
            <a:picLocks noChangeAspect="1" noChangeArrowheads="1"/>
          </p:cNvPicPr>
          <p:nvPr/>
        </p:nvPicPr>
        <p:blipFill>
          <a:blip r:embed="rId2"/>
          <a:srcRect/>
          <a:stretch>
            <a:fillRect/>
          </a:stretch>
        </p:blipFill>
        <p:spPr bwMode="auto">
          <a:xfrm rot="5400000">
            <a:off x="4381499" y="2095501"/>
            <a:ext cx="381002" cy="9144000"/>
          </a:xfrm>
          <a:prstGeom prst="rect">
            <a:avLst/>
          </a:prstGeom>
          <a:noFill/>
        </p:spPr>
      </p:pic>
      <p:sp>
        <p:nvSpPr>
          <p:cNvPr id="7" name="Rectangle 6"/>
          <p:cNvSpPr/>
          <p:nvPr/>
        </p:nvSpPr>
        <p:spPr>
          <a:xfrm>
            <a:off x="0" y="4038600"/>
            <a:ext cx="9144000" cy="584775"/>
          </a:xfrm>
          <a:prstGeom prst="rect">
            <a:avLst/>
          </a:prstGeom>
        </p:spPr>
        <p:txBody>
          <a:bodyPr wrap="square">
            <a:spAutoFit/>
          </a:bodyPr>
          <a:lstStyle/>
          <a:p>
            <a:pPr algn="just"/>
            <a:r>
              <a:rPr lang="en-US" sz="3200" dirty="0">
                <a:solidFill>
                  <a:srgbClr val="C00000"/>
                </a:solidFill>
              </a:rPr>
              <a:t> </a:t>
            </a:r>
          </a:p>
        </p:txBody>
      </p:sp>
      <p:sp>
        <p:nvSpPr>
          <p:cNvPr id="8" name="Rectangle 7"/>
          <p:cNvSpPr/>
          <p:nvPr/>
        </p:nvSpPr>
        <p:spPr>
          <a:xfrm>
            <a:off x="0" y="685800"/>
            <a:ext cx="9144000" cy="1077218"/>
          </a:xfrm>
          <a:prstGeom prst="rect">
            <a:avLst/>
          </a:prstGeom>
        </p:spPr>
        <p:txBody>
          <a:bodyPr wrap="square">
            <a:spAutoFit/>
          </a:bodyPr>
          <a:lstStyle/>
          <a:p>
            <a:pPr algn="just">
              <a:buFont typeface="Wingdings" pitchFamily="2" charset="2"/>
              <a:buChar char="v"/>
            </a:pPr>
            <a:endParaRPr lang="en-US" sz="3200" dirty="0">
              <a:solidFill>
                <a:srgbClr val="C00000"/>
              </a:solidFill>
            </a:endParaRPr>
          </a:p>
          <a:p>
            <a:pPr algn="just">
              <a:buFont typeface="Wingdings" pitchFamily="2" charset="2"/>
              <a:buChar char="v"/>
            </a:pPr>
            <a:endParaRPr lang="en-US" sz="3200" dirty="0">
              <a:solidFill>
                <a:srgbClr val="C00000"/>
              </a:solidFill>
            </a:endParaRPr>
          </a:p>
        </p:txBody>
      </p:sp>
      <p:sp>
        <p:nvSpPr>
          <p:cNvPr id="9" name="Rectangle 8"/>
          <p:cNvSpPr/>
          <p:nvPr/>
        </p:nvSpPr>
        <p:spPr>
          <a:xfrm>
            <a:off x="0" y="533400"/>
            <a:ext cx="9144000" cy="6124754"/>
          </a:xfrm>
          <a:prstGeom prst="rect">
            <a:avLst/>
          </a:prstGeom>
        </p:spPr>
        <p:txBody>
          <a:bodyPr wrap="square">
            <a:spAutoFit/>
          </a:bodyPr>
          <a:lstStyle/>
          <a:p>
            <a:pPr algn="just">
              <a:buFont typeface="Wingdings" pitchFamily="2" charset="2"/>
              <a:buChar char="v"/>
            </a:pPr>
            <a:r>
              <a:rPr lang="en-US" sz="2800" dirty="0">
                <a:solidFill>
                  <a:srgbClr val="C00000"/>
                </a:solidFill>
              </a:rPr>
              <a:t>Pond </a:t>
            </a:r>
            <a:r>
              <a:rPr lang="en-US" sz="2800" dirty="0" err="1">
                <a:solidFill>
                  <a:srgbClr val="C00000"/>
                </a:solidFill>
              </a:rPr>
              <a:t>Biotex</a:t>
            </a:r>
            <a:r>
              <a:rPr lang="en-US" sz="2800" dirty="0">
                <a:solidFill>
                  <a:srgbClr val="C00000"/>
                </a:solidFill>
              </a:rPr>
              <a:t> Lake and Pond Cleaner works in the entire water column, as well as bottom sludge layers, to digest any organic wastes generated by animal and plant life in the pond.</a:t>
            </a:r>
          </a:p>
          <a:p>
            <a:pPr algn="just">
              <a:buFont typeface="Wingdings" pitchFamily="2" charset="2"/>
              <a:buChar char="v"/>
            </a:pPr>
            <a:r>
              <a:rPr lang="en-US" sz="2800" dirty="0">
                <a:solidFill>
                  <a:srgbClr val="C00000"/>
                </a:solidFill>
              </a:rPr>
              <a:t>Reduces sludge buildup, and organic buildup in water body</a:t>
            </a:r>
          </a:p>
          <a:p>
            <a:pPr algn="just">
              <a:buFont typeface="Wingdings" pitchFamily="2" charset="2"/>
              <a:buChar char="v"/>
            </a:pPr>
            <a:r>
              <a:rPr lang="en-US" sz="2800" dirty="0">
                <a:solidFill>
                  <a:srgbClr val="C00000"/>
                </a:solidFill>
              </a:rPr>
              <a:t> Improves water quality, environment of water body</a:t>
            </a:r>
          </a:p>
          <a:p>
            <a:pPr algn="just">
              <a:buFont typeface="Wingdings" pitchFamily="2" charset="2"/>
              <a:buChar char="v"/>
            </a:pPr>
            <a:r>
              <a:rPr lang="en-US" sz="2800" dirty="0">
                <a:solidFill>
                  <a:srgbClr val="C00000"/>
                </a:solidFill>
              </a:rPr>
              <a:t> More efficient nitrogen cycle-decreased levels of      ammonia(NH3) and nitrates(NO2)</a:t>
            </a:r>
          </a:p>
          <a:p>
            <a:pPr algn="just">
              <a:buFont typeface="Wingdings" pitchFamily="2" charset="2"/>
              <a:buChar char="v"/>
            </a:pPr>
            <a:r>
              <a:rPr lang="en-US" sz="2800" dirty="0">
                <a:solidFill>
                  <a:srgbClr val="C00000"/>
                </a:solidFill>
              </a:rPr>
              <a:t>Reduced odor levels</a:t>
            </a:r>
          </a:p>
          <a:p>
            <a:pPr algn="just">
              <a:buFont typeface="Wingdings" pitchFamily="2" charset="2"/>
              <a:buChar char="v"/>
            </a:pPr>
            <a:r>
              <a:rPr lang="en-US" sz="2800" dirty="0">
                <a:solidFill>
                  <a:srgbClr val="C00000"/>
                </a:solidFill>
              </a:rPr>
              <a:t>Reduced Bottom sludge accumulation</a:t>
            </a:r>
          </a:p>
          <a:p>
            <a:pPr algn="just">
              <a:buFont typeface="Wingdings" pitchFamily="2" charset="2"/>
              <a:buChar char="v"/>
            </a:pPr>
            <a:r>
              <a:rPr lang="en-US" sz="2800" dirty="0">
                <a:solidFill>
                  <a:srgbClr val="C00000"/>
                </a:solidFill>
              </a:rPr>
              <a:t>Reduced surfaces scum</a:t>
            </a:r>
          </a:p>
          <a:p>
            <a:pPr algn="just">
              <a:buFont typeface="Wingdings" pitchFamily="2" charset="2"/>
              <a:buChar char="v"/>
            </a:pPr>
            <a:r>
              <a:rPr lang="en-US" sz="2800" dirty="0">
                <a:solidFill>
                  <a:srgbClr val="C00000"/>
                </a:solidFill>
              </a:rPr>
              <a:t>Reduced need for pond clean –outs</a:t>
            </a:r>
          </a:p>
          <a:p>
            <a:pPr algn="just">
              <a:buFont typeface="Wingdings" pitchFamily="2" charset="2"/>
              <a:buChar char="v"/>
            </a:pPr>
            <a:r>
              <a:rPr lang="en-US" sz="2800" dirty="0">
                <a:solidFill>
                  <a:srgbClr val="C00000"/>
                </a:solidFill>
              </a:rPr>
              <a:t> Increased chlorine stability leading to reduce replacement of chlorine where used expense reduction</a:t>
            </a:r>
          </a:p>
          <a:p>
            <a:pPr algn="just">
              <a:buFont typeface="Wingdings" pitchFamily="2" charset="2"/>
              <a:buChar char="v"/>
            </a:pPr>
            <a:endParaRPr lang="en-US" sz="2800" dirty="0">
              <a:solidFill>
                <a:srgbClr val="C00000"/>
              </a:solidFill>
            </a:endParaRP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584775"/>
          </a:xfrm>
          <a:prstGeom prst="rect">
            <a:avLst/>
          </a:prstGeom>
          <a:solidFill>
            <a:schemeClr val="accent6">
              <a:lumMod val="40000"/>
              <a:lumOff val="60000"/>
            </a:schemeClr>
          </a:solidFill>
        </p:spPr>
        <p:txBody>
          <a:bodyPr wrap="square">
            <a:spAutoFit/>
          </a:bodyPr>
          <a:lstStyle/>
          <a:p>
            <a:pPr algn="ctr"/>
            <a:r>
              <a:rPr lang="en-US" sz="3200" b="1" dirty="0">
                <a:solidFill>
                  <a:srgbClr val="002060"/>
                </a:solidFill>
              </a:rPr>
              <a:t>BENEFITS OF </a:t>
            </a:r>
            <a:r>
              <a:rPr lang="en-US" sz="3200" dirty="0">
                <a:solidFill>
                  <a:srgbClr val="C00000"/>
                </a:solidFill>
              </a:rPr>
              <a:t>Pond </a:t>
            </a:r>
            <a:r>
              <a:rPr lang="en-US" sz="3200" dirty="0" err="1">
                <a:solidFill>
                  <a:srgbClr val="C00000"/>
                </a:solidFill>
              </a:rPr>
              <a:t>Biotex</a:t>
            </a:r>
            <a:r>
              <a:rPr lang="en-US" sz="3200" dirty="0">
                <a:solidFill>
                  <a:srgbClr val="C00000"/>
                </a:solidFill>
              </a:rPr>
              <a:t> </a:t>
            </a:r>
            <a:endParaRPr lang="en-US" sz="3200" dirty="0"/>
          </a:p>
        </p:txBody>
      </p:sp>
      <p:sp>
        <p:nvSpPr>
          <p:cNvPr id="4" name="Rectangle 3"/>
          <p:cNvSpPr/>
          <p:nvPr/>
        </p:nvSpPr>
        <p:spPr>
          <a:xfrm>
            <a:off x="0" y="1066800"/>
            <a:ext cx="9144000" cy="646331"/>
          </a:xfrm>
          <a:prstGeom prst="rect">
            <a:avLst/>
          </a:prstGeom>
        </p:spPr>
        <p:txBody>
          <a:bodyPr wrap="square">
            <a:spAutoFit/>
          </a:bodyPr>
          <a:lstStyle/>
          <a:p>
            <a:endParaRPr lang="en-US" dirty="0">
              <a:solidFill>
                <a:srgbClr val="C00000"/>
              </a:solidFill>
            </a:endParaRPr>
          </a:p>
          <a:p>
            <a:endParaRPr lang="en-US" dirty="0">
              <a:solidFill>
                <a:srgbClr val="C00000"/>
              </a:solidFill>
            </a:endParaRPr>
          </a:p>
        </p:txBody>
      </p:sp>
      <p:sp>
        <p:nvSpPr>
          <p:cNvPr id="5" name="Rectangle 4"/>
          <p:cNvSpPr/>
          <p:nvPr/>
        </p:nvSpPr>
        <p:spPr>
          <a:xfrm>
            <a:off x="0" y="4114800"/>
            <a:ext cx="9144000" cy="584775"/>
          </a:xfrm>
          <a:prstGeom prst="rect">
            <a:avLst/>
          </a:prstGeom>
        </p:spPr>
        <p:txBody>
          <a:bodyPr wrap="square">
            <a:spAutoFit/>
          </a:bodyPr>
          <a:lstStyle/>
          <a:p>
            <a:r>
              <a:rPr lang="en-US" sz="3200" dirty="0">
                <a:solidFill>
                  <a:srgbClr val="C00000"/>
                </a:solidFill>
              </a:rPr>
              <a:t> </a:t>
            </a:r>
          </a:p>
        </p:txBody>
      </p:sp>
      <p:pic>
        <p:nvPicPr>
          <p:cNvPr id="6" name="Picture 5" descr="C:\Users\Texbio\Pictures\blue-swimming-pool-rippled-water-detail_1258-710.jpg"/>
          <p:cNvPicPr>
            <a:picLocks noChangeAspect="1" noChangeArrowheads="1"/>
          </p:cNvPicPr>
          <p:nvPr/>
        </p:nvPicPr>
        <p:blipFill>
          <a:blip r:embed="rId2"/>
          <a:srcRect/>
          <a:stretch>
            <a:fillRect/>
          </a:stretch>
        </p:blipFill>
        <p:spPr bwMode="auto">
          <a:xfrm rot="5400000">
            <a:off x="4381499" y="2095501"/>
            <a:ext cx="381002" cy="9144000"/>
          </a:xfrm>
          <a:prstGeom prst="rect">
            <a:avLst/>
          </a:prstGeom>
          <a:noFill/>
        </p:spPr>
      </p:pic>
      <p:sp>
        <p:nvSpPr>
          <p:cNvPr id="8" name="Rectangle 7"/>
          <p:cNvSpPr/>
          <p:nvPr/>
        </p:nvSpPr>
        <p:spPr>
          <a:xfrm>
            <a:off x="0" y="4038600"/>
            <a:ext cx="9144000" cy="584775"/>
          </a:xfrm>
          <a:prstGeom prst="rect">
            <a:avLst/>
          </a:prstGeom>
        </p:spPr>
        <p:txBody>
          <a:bodyPr wrap="square">
            <a:spAutoFit/>
          </a:bodyPr>
          <a:lstStyle/>
          <a:p>
            <a:pPr algn="just"/>
            <a:r>
              <a:rPr lang="en-US" sz="3200" dirty="0">
                <a:solidFill>
                  <a:srgbClr val="C00000"/>
                </a:solidFill>
              </a:rPr>
              <a:t> </a:t>
            </a:r>
          </a:p>
        </p:txBody>
      </p:sp>
      <p:sp>
        <p:nvSpPr>
          <p:cNvPr id="9" name="Rectangle 8"/>
          <p:cNvSpPr/>
          <p:nvPr/>
        </p:nvSpPr>
        <p:spPr>
          <a:xfrm>
            <a:off x="0" y="685800"/>
            <a:ext cx="9144000" cy="4524315"/>
          </a:xfrm>
          <a:prstGeom prst="rect">
            <a:avLst/>
          </a:prstGeom>
        </p:spPr>
        <p:txBody>
          <a:bodyPr wrap="square">
            <a:spAutoFit/>
          </a:bodyPr>
          <a:lstStyle/>
          <a:p>
            <a:pPr algn="just">
              <a:buFont typeface="Wingdings" pitchFamily="2" charset="2"/>
              <a:buChar char="v"/>
            </a:pPr>
            <a:r>
              <a:rPr lang="en-US" sz="3200" dirty="0">
                <a:solidFill>
                  <a:srgbClr val="C00000"/>
                </a:solidFill>
              </a:rPr>
              <a:t>Reduced need for water exchange and aeration</a:t>
            </a:r>
          </a:p>
          <a:p>
            <a:pPr algn="just">
              <a:buFont typeface="Wingdings" pitchFamily="2" charset="2"/>
              <a:buChar char="v"/>
            </a:pPr>
            <a:r>
              <a:rPr lang="en-US" sz="3200" dirty="0">
                <a:solidFill>
                  <a:srgbClr val="C00000"/>
                </a:solidFill>
              </a:rPr>
              <a:t> Reduced need to empty and clean walls and sludge</a:t>
            </a:r>
          </a:p>
          <a:p>
            <a:pPr algn="just">
              <a:buFont typeface="Wingdings" pitchFamily="2" charset="2"/>
              <a:buChar char="v"/>
            </a:pPr>
            <a:r>
              <a:rPr lang="en-US" sz="3200" dirty="0">
                <a:solidFill>
                  <a:srgbClr val="C00000"/>
                </a:solidFill>
              </a:rPr>
              <a:t>No other sludge digesters, denitrifies etc. required</a:t>
            </a:r>
          </a:p>
          <a:p>
            <a:pPr algn="just">
              <a:buFont typeface="Wingdings" pitchFamily="2" charset="2"/>
              <a:buChar char="v"/>
            </a:pPr>
            <a:r>
              <a:rPr lang="en-US" sz="3200" dirty="0">
                <a:solidFill>
                  <a:srgbClr val="C00000"/>
                </a:solidFill>
              </a:rPr>
              <a:t>100 % Organic Product</a:t>
            </a:r>
          </a:p>
          <a:p>
            <a:pPr algn="just">
              <a:buFont typeface="Wingdings" pitchFamily="2" charset="2"/>
              <a:buChar char="v"/>
            </a:pPr>
            <a:r>
              <a:rPr lang="en-US" sz="3200" dirty="0">
                <a:solidFill>
                  <a:srgbClr val="C00000"/>
                </a:solidFill>
              </a:rPr>
              <a:t>Reduces algae, duck weeds</a:t>
            </a:r>
          </a:p>
          <a:p>
            <a:pPr algn="just">
              <a:buFont typeface="Wingdings" pitchFamily="2" charset="2"/>
              <a:buChar char="v"/>
            </a:pPr>
            <a:r>
              <a:rPr lang="en-US" sz="3200" dirty="0">
                <a:solidFill>
                  <a:srgbClr val="C00000"/>
                </a:solidFill>
              </a:rPr>
              <a:t>Dissolved Oxygen levels increased rapidly and stabilized</a:t>
            </a:r>
          </a:p>
          <a:p>
            <a:pPr algn="just">
              <a:buFont typeface="Wingdings" pitchFamily="2" charset="2"/>
              <a:buChar char="v"/>
            </a:pPr>
            <a:r>
              <a:rPr lang="en-US" sz="3200" dirty="0">
                <a:solidFill>
                  <a:srgbClr val="C00000"/>
                </a:solidFill>
              </a:rPr>
              <a:t>Reduced Energy use for aeration and pumping</a:t>
            </a:r>
          </a:p>
          <a:p>
            <a:pPr algn="just">
              <a:buFont typeface="Wingdings" pitchFamily="2" charset="2"/>
              <a:buChar char="v"/>
            </a:pPr>
            <a:r>
              <a:rPr lang="en-US" sz="3200" dirty="0">
                <a:solidFill>
                  <a:srgbClr val="C00000"/>
                </a:solidFill>
              </a:rPr>
              <a:t> Metabolizes nutrients </a:t>
            </a:r>
          </a:p>
        </p:txBody>
      </p:sp>
      <p:pic>
        <p:nvPicPr>
          <p:cNvPr id="11" name="Picture 2" descr="C:\Users\Texbio\Pictures\Nitryfy bacteria.jpg"/>
          <p:cNvPicPr>
            <a:picLocks noChangeAspect="1" noChangeArrowheads="1"/>
          </p:cNvPicPr>
          <p:nvPr/>
        </p:nvPicPr>
        <p:blipFill>
          <a:blip r:embed="rId3"/>
          <a:srcRect/>
          <a:stretch>
            <a:fillRect/>
          </a:stretch>
        </p:blipFill>
        <p:spPr bwMode="auto">
          <a:xfrm>
            <a:off x="2286000" y="5105400"/>
            <a:ext cx="4572000" cy="1447800"/>
          </a:xfrm>
          <a:prstGeom prst="rect">
            <a:avLst/>
          </a:prstGeom>
          <a:noFill/>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5257800" cy="6001643"/>
          </a:xfrm>
          <a:prstGeom prst="rect">
            <a:avLst/>
          </a:prstGeom>
        </p:spPr>
        <p:txBody>
          <a:bodyPr wrap="square">
            <a:spAutoFit/>
          </a:bodyPr>
          <a:lstStyle/>
          <a:p>
            <a:pPr algn="just">
              <a:buFont typeface="Wingdings" pitchFamily="2" charset="2"/>
              <a:buChar char="q"/>
            </a:pPr>
            <a:r>
              <a:rPr lang="en-US" sz="3200" dirty="0">
                <a:solidFill>
                  <a:srgbClr val="C00000"/>
                </a:solidFill>
              </a:rPr>
              <a:t> Dosing for most applications is recommended at 0.5mg/L every 2 weeks. Initial shock doses of 3.0mg/L are recommended for systems with high levels of organic material. Systems with high loading during summer months should be dosed at 1mg/L every 2 weeks. Dosing can be adjusted to meet treatment outcomes. </a:t>
            </a:r>
          </a:p>
        </p:txBody>
      </p:sp>
      <p:sp>
        <p:nvSpPr>
          <p:cNvPr id="3" name="TextBox 2"/>
          <p:cNvSpPr txBox="1"/>
          <p:nvPr/>
        </p:nvSpPr>
        <p:spPr>
          <a:xfrm>
            <a:off x="0" y="24822"/>
            <a:ext cx="9144000" cy="584775"/>
          </a:xfrm>
          <a:prstGeom prst="rect">
            <a:avLst/>
          </a:prstGeom>
          <a:solidFill>
            <a:schemeClr val="accent6">
              <a:lumMod val="40000"/>
              <a:lumOff val="60000"/>
            </a:schemeClr>
          </a:solidFill>
        </p:spPr>
        <p:txBody>
          <a:bodyPr wrap="square" rtlCol="0">
            <a:spAutoFit/>
          </a:bodyPr>
          <a:lstStyle/>
          <a:p>
            <a:pPr algn="ctr"/>
            <a:r>
              <a:rPr lang="en-US" sz="3200" b="1" dirty="0">
                <a:solidFill>
                  <a:srgbClr val="C00000"/>
                </a:solidFill>
              </a:rPr>
              <a:t>DOSAGE OF </a:t>
            </a:r>
            <a:r>
              <a:rPr lang="en-US" sz="3200" dirty="0">
                <a:solidFill>
                  <a:srgbClr val="C00000"/>
                </a:solidFill>
              </a:rPr>
              <a:t>Pond </a:t>
            </a:r>
            <a:r>
              <a:rPr lang="en-US" sz="3200" dirty="0" err="1">
                <a:solidFill>
                  <a:srgbClr val="C00000"/>
                </a:solidFill>
              </a:rPr>
              <a:t>Biotex</a:t>
            </a:r>
            <a:r>
              <a:rPr lang="en-US" sz="3200" dirty="0">
                <a:solidFill>
                  <a:srgbClr val="C00000"/>
                </a:solidFill>
              </a:rPr>
              <a:t> </a:t>
            </a:r>
            <a:endParaRPr lang="en-US" sz="3200" b="1" dirty="0">
              <a:solidFill>
                <a:srgbClr val="C00000"/>
              </a:solidFill>
            </a:endParaRPr>
          </a:p>
        </p:txBody>
      </p:sp>
      <p:pic>
        <p:nvPicPr>
          <p:cNvPr id="32770" name="Picture 2" descr="C:\Users\Texbio\Pictures\dosage.jpg"/>
          <p:cNvPicPr>
            <a:picLocks noChangeAspect="1" noChangeArrowheads="1"/>
          </p:cNvPicPr>
          <p:nvPr/>
        </p:nvPicPr>
        <p:blipFill>
          <a:blip r:embed="rId2"/>
          <a:srcRect t="15942" r="7692" b="15942"/>
          <a:stretch>
            <a:fillRect/>
          </a:stretch>
        </p:blipFill>
        <p:spPr bwMode="auto">
          <a:xfrm>
            <a:off x="5181601" y="609600"/>
            <a:ext cx="3962399" cy="5791200"/>
          </a:xfrm>
          <a:prstGeom prst="rect">
            <a:avLst/>
          </a:prstGeom>
          <a:noFill/>
        </p:spPr>
      </p:pic>
      <p:pic>
        <p:nvPicPr>
          <p:cNvPr id="5" name="Picture 4" descr="C:\Users\Texbio\Pictures\blue-swimming-pool-rippled-water-detail_1258-710.jpg"/>
          <p:cNvPicPr>
            <a:picLocks noChangeAspect="1" noChangeArrowheads="1"/>
          </p:cNvPicPr>
          <p:nvPr/>
        </p:nvPicPr>
        <p:blipFill>
          <a:blip r:embed="rId3"/>
          <a:srcRect/>
          <a:stretch>
            <a:fillRect/>
          </a:stretch>
        </p:blipFill>
        <p:spPr bwMode="auto">
          <a:xfrm rot="5400000">
            <a:off x="4343399" y="2057401"/>
            <a:ext cx="457202" cy="9144000"/>
          </a:xfrm>
          <a:prstGeom prst="rect">
            <a:avLst/>
          </a:prstGeom>
          <a:noFill/>
        </p:spPr>
      </p:pic>
      <p:pic>
        <p:nvPicPr>
          <p:cNvPr id="7" name="Paveikslėlis 6">
            <a:extLst>
              <a:ext uri="{FF2B5EF4-FFF2-40B4-BE49-F238E27FC236}">
                <a16:creationId xmlns:a16="http://schemas.microsoft.com/office/drawing/2014/main" id="{73E289CC-2BCA-4FCA-9F29-E99F9193E7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9513" y="6400799"/>
            <a:ext cx="1219200" cy="472571"/>
          </a:xfrm>
          <a:prstGeom prst="rect">
            <a:avLst/>
          </a:prstGeom>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accent5">
              <a:lumMod val="20000"/>
              <a:lumOff val="80000"/>
            </a:schemeClr>
          </a:solidFill>
        </p:spPr>
        <p:txBody>
          <a:bodyPr wrap="square" rtlCol="0">
            <a:spAutoFit/>
          </a:bodyPr>
          <a:lstStyle/>
          <a:p>
            <a:pPr algn="ctr"/>
            <a:r>
              <a:rPr lang="en-US" sz="3600" b="1" dirty="0">
                <a:solidFill>
                  <a:srgbClr val="FF0000"/>
                </a:solidFill>
              </a:rPr>
              <a:t>Common Lake &amp; Pond Problems</a:t>
            </a:r>
          </a:p>
        </p:txBody>
      </p:sp>
      <p:sp>
        <p:nvSpPr>
          <p:cNvPr id="3" name="TextBox 2"/>
          <p:cNvSpPr txBox="1"/>
          <p:nvPr/>
        </p:nvSpPr>
        <p:spPr>
          <a:xfrm>
            <a:off x="0" y="533400"/>
            <a:ext cx="9144000" cy="1631216"/>
          </a:xfrm>
          <a:prstGeom prst="rect">
            <a:avLst/>
          </a:prstGeom>
          <a:solidFill>
            <a:schemeClr val="accent6">
              <a:lumMod val="40000"/>
              <a:lumOff val="60000"/>
            </a:schemeClr>
          </a:solidFill>
        </p:spPr>
        <p:txBody>
          <a:bodyPr wrap="square" rtlCol="0">
            <a:spAutoFit/>
          </a:bodyPr>
          <a:lstStyle/>
          <a:p>
            <a:r>
              <a:rPr lang="en-US" sz="3200" b="1" dirty="0">
                <a:solidFill>
                  <a:srgbClr val="0070C0"/>
                </a:solidFill>
              </a:rPr>
              <a:t>               1. FILAMENTOS/BLUE GREEN ALGAE</a:t>
            </a:r>
          </a:p>
          <a:p>
            <a:endParaRPr lang="en-US" sz="3200" b="1" dirty="0">
              <a:solidFill>
                <a:srgbClr val="0070C0"/>
              </a:solidFill>
            </a:endParaRPr>
          </a:p>
          <a:p>
            <a:endParaRPr lang="en-US" dirty="0"/>
          </a:p>
          <a:p>
            <a:endParaRPr lang="en-US" dirty="0"/>
          </a:p>
        </p:txBody>
      </p:sp>
      <p:pic>
        <p:nvPicPr>
          <p:cNvPr id="2050" name="Picture 2" descr="C:\Users\Texbio\Pictures\ALGAE-1.jpg"/>
          <p:cNvPicPr>
            <a:picLocks noChangeAspect="1" noChangeArrowheads="1"/>
          </p:cNvPicPr>
          <p:nvPr/>
        </p:nvPicPr>
        <p:blipFill>
          <a:blip r:embed="rId3"/>
          <a:srcRect/>
          <a:stretch>
            <a:fillRect/>
          </a:stretch>
        </p:blipFill>
        <p:spPr bwMode="auto">
          <a:xfrm>
            <a:off x="0" y="1066800"/>
            <a:ext cx="3276600" cy="1905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0" y="3276600"/>
            <a:ext cx="9144000" cy="3354765"/>
          </a:xfrm>
          <a:prstGeom prst="rect">
            <a:avLst/>
          </a:prstGeom>
          <a:noFill/>
        </p:spPr>
        <p:txBody>
          <a:bodyPr wrap="square" rtlCol="0">
            <a:spAutoFit/>
          </a:bodyPr>
          <a:lstStyle/>
          <a:p>
            <a:pPr algn="just"/>
            <a:r>
              <a:rPr lang="en-US" sz="2800" dirty="0"/>
              <a:t>Also known as Pond scum, </a:t>
            </a:r>
            <a:r>
              <a:rPr lang="en-US" sz="2800" dirty="0" err="1"/>
              <a:t>Filamentos</a:t>
            </a:r>
            <a:r>
              <a:rPr lang="en-US" sz="2800" dirty="0"/>
              <a:t>/Blue green Algae grow excessively when nutrients such as phosphorus and nitrogen are abundant. </a:t>
            </a:r>
          </a:p>
          <a:p>
            <a:pPr algn="just"/>
            <a:endParaRPr lang="en-US" sz="3200" dirty="0"/>
          </a:p>
          <a:p>
            <a:pPr algn="just"/>
            <a:endParaRPr lang="en-US" sz="3200" dirty="0"/>
          </a:p>
          <a:p>
            <a:pPr algn="just"/>
            <a:endParaRPr lang="en-US" sz="3200" dirty="0"/>
          </a:p>
          <a:p>
            <a:pPr algn="just"/>
            <a:endParaRPr lang="en-US" sz="3200" dirty="0"/>
          </a:p>
        </p:txBody>
      </p:sp>
      <p:pic>
        <p:nvPicPr>
          <p:cNvPr id="2051" name="Picture 3" descr="C:\Users\Texbio\Pictures\ANIMAL WASTE.jpg"/>
          <p:cNvPicPr>
            <a:picLocks noChangeAspect="1" noChangeArrowheads="1"/>
          </p:cNvPicPr>
          <p:nvPr/>
        </p:nvPicPr>
        <p:blipFill>
          <a:blip r:embed="rId4"/>
          <a:srcRect/>
          <a:stretch>
            <a:fillRect/>
          </a:stretch>
        </p:blipFill>
        <p:spPr bwMode="auto">
          <a:xfrm>
            <a:off x="3276600" y="1066800"/>
            <a:ext cx="3047999" cy="1905000"/>
          </a:xfrm>
          <a:prstGeom prst="rect">
            <a:avLst/>
          </a:prstGeom>
          <a:ln>
            <a:noFill/>
          </a:ln>
          <a:effectLst>
            <a:outerShdw blurRad="292100" dist="139700" dir="2700000" algn="tl" rotWithShape="0">
              <a:srgbClr val="333333">
                <a:alpha val="65000"/>
              </a:srgbClr>
            </a:outerShdw>
          </a:effectLst>
        </p:spPr>
      </p:pic>
      <p:pic>
        <p:nvPicPr>
          <p:cNvPr id="2053" name="Picture 5" descr="C:\Users\Texbio\Pictures\BLUE GREEN ALGAE.jpg"/>
          <p:cNvPicPr>
            <a:picLocks noChangeAspect="1" noChangeArrowheads="1"/>
          </p:cNvPicPr>
          <p:nvPr/>
        </p:nvPicPr>
        <p:blipFill>
          <a:blip r:embed="rId5"/>
          <a:srcRect/>
          <a:stretch>
            <a:fillRect/>
          </a:stretch>
        </p:blipFill>
        <p:spPr bwMode="auto">
          <a:xfrm>
            <a:off x="6324600" y="1066800"/>
            <a:ext cx="2819400" cy="19050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0" y="4724400"/>
            <a:ext cx="9144000" cy="1815882"/>
          </a:xfrm>
          <a:prstGeom prst="rect">
            <a:avLst/>
          </a:prstGeom>
          <a:noFill/>
        </p:spPr>
        <p:txBody>
          <a:bodyPr wrap="square" rtlCol="0">
            <a:spAutoFit/>
          </a:bodyPr>
          <a:lstStyle/>
          <a:p>
            <a:pPr algn="just"/>
            <a:r>
              <a:rPr lang="en-US" sz="2800" dirty="0"/>
              <a:t>They can contain </a:t>
            </a:r>
            <a:r>
              <a:rPr lang="en-US" sz="2800" dirty="0" err="1"/>
              <a:t>microcystin</a:t>
            </a:r>
            <a:r>
              <a:rPr lang="en-US" sz="2800" dirty="0"/>
              <a:t> and other toxins, which are potentially hazardous and can contaminate lake and pond water can also be </a:t>
            </a:r>
            <a:r>
              <a:rPr lang="en-US" sz="2800" dirty="0">
                <a:solidFill>
                  <a:srgbClr val="FF0000"/>
                </a:solidFill>
              </a:rPr>
              <a:t>harmful to fish populations and other inhabitants of your pond</a:t>
            </a:r>
            <a:r>
              <a:rPr lang="en-US" sz="2800" dirty="0"/>
              <a:t>.</a:t>
            </a:r>
          </a:p>
        </p:txBody>
      </p:sp>
      <p:pic>
        <p:nvPicPr>
          <p:cNvPr id="11265" name="Picture 1" descr="C:\Users\Texbio\Pictures\OXYGEN 2.jpeg"/>
          <p:cNvPicPr>
            <a:picLocks noChangeAspect="1" noChangeArrowheads="1"/>
          </p:cNvPicPr>
          <p:nvPr/>
        </p:nvPicPr>
        <p:blipFill>
          <a:blip r:embed="rId6"/>
          <a:srcRect/>
          <a:stretch>
            <a:fillRect/>
          </a:stretch>
        </p:blipFill>
        <p:spPr bwMode="auto">
          <a:xfrm>
            <a:off x="0" y="6477000"/>
            <a:ext cx="9144000" cy="381000"/>
          </a:xfrm>
          <a:prstGeom prst="rect">
            <a:avLst/>
          </a:prstGeom>
          <a:noFill/>
        </p:spPr>
      </p:pic>
      <p:pic>
        <p:nvPicPr>
          <p:cNvPr id="11266" name="Picture 2" descr="C:\Users\Texbio\Pictures\OXYGEN 2.jpeg"/>
          <p:cNvPicPr>
            <a:picLocks noChangeAspect="1" noChangeArrowheads="1"/>
          </p:cNvPicPr>
          <p:nvPr/>
        </p:nvPicPr>
        <p:blipFill>
          <a:blip r:embed="rId6"/>
          <a:srcRect/>
          <a:stretch>
            <a:fillRect/>
          </a:stretch>
        </p:blipFill>
        <p:spPr bwMode="auto">
          <a:xfrm>
            <a:off x="0" y="2819400"/>
            <a:ext cx="9144000" cy="585787"/>
          </a:xfrm>
          <a:prstGeom prst="rect">
            <a:avLst/>
          </a:prstGeom>
          <a:noFill/>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accent5">
              <a:lumMod val="20000"/>
              <a:lumOff val="80000"/>
            </a:schemeClr>
          </a:solidFill>
        </p:spPr>
        <p:txBody>
          <a:bodyPr wrap="square" rtlCol="0">
            <a:spAutoFit/>
          </a:bodyPr>
          <a:lstStyle/>
          <a:p>
            <a:pPr algn="ctr"/>
            <a:r>
              <a:rPr lang="en-US" sz="3600" b="1" dirty="0">
                <a:solidFill>
                  <a:srgbClr val="FF0000"/>
                </a:solidFill>
              </a:rPr>
              <a:t>Common Lake &amp; Pond Problems</a:t>
            </a:r>
          </a:p>
        </p:txBody>
      </p:sp>
      <p:sp>
        <p:nvSpPr>
          <p:cNvPr id="3" name="TextBox 2"/>
          <p:cNvSpPr txBox="1"/>
          <p:nvPr/>
        </p:nvSpPr>
        <p:spPr>
          <a:xfrm>
            <a:off x="0" y="533400"/>
            <a:ext cx="9144000" cy="1138773"/>
          </a:xfrm>
          <a:prstGeom prst="rect">
            <a:avLst/>
          </a:prstGeom>
          <a:solidFill>
            <a:schemeClr val="accent6">
              <a:lumMod val="40000"/>
              <a:lumOff val="60000"/>
            </a:schemeClr>
          </a:solidFill>
        </p:spPr>
        <p:txBody>
          <a:bodyPr wrap="square" rtlCol="0">
            <a:spAutoFit/>
          </a:bodyPr>
          <a:lstStyle/>
          <a:p>
            <a:r>
              <a:rPr lang="en-US" sz="3200" b="1" dirty="0">
                <a:solidFill>
                  <a:srgbClr val="0070C0"/>
                </a:solidFill>
              </a:rPr>
              <a:t>                           2. OXYGEN DEPLATION </a:t>
            </a:r>
          </a:p>
          <a:p>
            <a:endParaRPr lang="en-US" dirty="0"/>
          </a:p>
          <a:p>
            <a:endParaRPr lang="en-US" dirty="0"/>
          </a:p>
        </p:txBody>
      </p:sp>
      <p:sp>
        <p:nvSpPr>
          <p:cNvPr id="5" name="TextBox 4"/>
          <p:cNvSpPr txBox="1"/>
          <p:nvPr/>
        </p:nvSpPr>
        <p:spPr>
          <a:xfrm>
            <a:off x="1" y="2209800"/>
            <a:ext cx="9144000" cy="4401205"/>
          </a:xfrm>
          <a:prstGeom prst="rect">
            <a:avLst/>
          </a:prstGeom>
          <a:noFill/>
        </p:spPr>
        <p:txBody>
          <a:bodyPr wrap="square" rtlCol="0">
            <a:spAutoFit/>
          </a:bodyPr>
          <a:lstStyle/>
          <a:p>
            <a:pPr algn="just"/>
            <a:r>
              <a:rPr lang="en-US" sz="2800" dirty="0"/>
              <a:t>Most fish require dissolved oxygen levels of at least 1 mg/l, though levels should be maintained at four milligrams per liter, When levels dip below one milligram per liter, even for a few hours, it can result in rapid </a:t>
            </a:r>
            <a:r>
              <a:rPr lang="en-US" sz="2800" dirty="0">
                <a:solidFill>
                  <a:srgbClr val="FF0000"/>
                </a:solidFill>
              </a:rPr>
              <a:t>Fish population collapse</a:t>
            </a:r>
            <a:r>
              <a:rPr lang="en-US" sz="2800" dirty="0"/>
              <a:t>. For this reason, monitoring dissolved oxygen levels is one of the key components of lake and pond maintenance. There are several reasons why oxygen content may drop suddenly, including: 	1.PLANTONIC ALGAE BLOOM</a:t>
            </a:r>
          </a:p>
          <a:p>
            <a:pPr algn="just"/>
            <a:r>
              <a:rPr lang="en-US" sz="2800" dirty="0"/>
              <a:t>		2.OVER ABUNDANT VEGETATION</a:t>
            </a:r>
          </a:p>
          <a:p>
            <a:pPr algn="just"/>
            <a:r>
              <a:rPr lang="en-US" sz="2800" dirty="0"/>
              <a:t>		3.DIED PLANTS</a:t>
            </a:r>
          </a:p>
        </p:txBody>
      </p:sp>
      <p:pic>
        <p:nvPicPr>
          <p:cNvPr id="3075" name="Picture 3" descr="C:\Users\Texbio\Pictures\OXYGEN.jpg"/>
          <p:cNvPicPr>
            <a:picLocks noChangeAspect="1" noChangeArrowheads="1"/>
          </p:cNvPicPr>
          <p:nvPr/>
        </p:nvPicPr>
        <p:blipFill>
          <a:blip r:embed="rId2"/>
          <a:srcRect/>
          <a:stretch>
            <a:fillRect/>
          </a:stretch>
        </p:blipFill>
        <p:spPr bwMode="auto">
          <a:xfrm>
            <a:off x="1371600" y="990600"/>
            <a:ext cx="1752600" cy="1219200"/>
          </a:xfrm>
          <a:prstGeom prst="rect">
            <a:avLst/>
          </a:prstGeom>
          <a:noFill/>
        </p:spPr>
      </p:pic>
      <p:pic>
        <p:nvPicPr>
          <p:cNvPr id="10" name="Picture 3" descr="C:\Users\Texbio\Pictures\OXYGEN.jpg"/>
          <p:cNvPicPr>
            <a:picLocks noChangeAspect="1" noChangeArrowheads="1"/>
          </p:cNvPicPr>
          <p:nvPr/>
        </p:nvPicPr>
        <p:blipFill>
          <a:blip r:embed="rId2"/>
          <a:srcRect/>
          <a:stretch>
            <a:fillRect/>
          </a:stretch>
        </p:blipFill>
        <p:spPr bwMode="auto">
          <a:xfrm>
            <a:off x="2971800" y="990600"/>
            <a:ext cx="1600200" cy="1219200"/>
          </a:xfrm>
          <a:prstGeom prst="rect">
            <a:avLst/>
          </a:prstGeom>
          <a:noFill/>
        </p:spPr>
      </p:pic>
      <p:pic>
        <p:nvPicPr>
          <p:cNvPr id="11" name="Picture 3" descr="C:\Users\Texbio\Pictures\OXYGEN.jpg"/>
          <p:cNvPicPr>
            <a:picLocks noChangeAspect="1" noChangeArrowheads="1"/>
          </p:cNvPicPr>
          <p:nvPr/>
        </p:nvPicPr>
        <p:blipFill>
          <a:blip r:embed="rId2"/>
          <a:srcRect/>
          <a:stretch>
            <a:fillRect/>
          </a:stretch>
        </p:blipFill>
        <p:spPr bwMode="auto">
          <a:xfrm>
            <a:off x="4572000" y="990600"/>
            <a:ext cx="1600200" cy="1219200"/>
          </a:xfrm>
          <a:prstGeom prst="rect">
            <a:avLst/>
          </a:prstGeom>
          <a:noFill/>
        </p:spPr>
      </p:pic>
      <p:pic>
        <p:nvPicPr>
          <p:cNvPr id="12" name="Picture 3" descr="C:\Users\Texbio\Pictures\OXYGEN.jpg"/>
          <p:cNvPicPr>
            <a:picLocks noChangeAspect="1" noChangeArrowheads="1"/>
          </p:cNvPicPr>
          <p:nvPr/>
        </p:nvPicPr>
        <p:blipFill>
          <a:blip r:embed="rId2"/>
          <a:srcRect/>
          <a:stretch>
            <a:fillRect/>
          </a:stretch>
        </p:blipFill>
        <p:spPr bwMode="auto">
          <a:xfrm>
            <a:off x="6172200" y="990600"/>
            <a:ext cx="1524000" cy="1219200"/>
          </a:xfrm>
          <a:prstGeom prst="rect">
            <a:avLst/>
          </a:prstGeom>
          <a:noFill/>
        </p:spPr>
      </p:pic>
      <p:pic>
        <p:nvPicPr>
          <p:cNvPr id="14" name="Picture 3" descr="C:\Users\Texbio\Pictures\OXYGEN.jpg"/>
          <p:cNvPicPr>
            <a:picLocks noChangeAspect="1" noChangeArrowheads="1"/>
          </p:cNvPicPr>
          <p:nvPr/>
        </p:nvPicPr>
        <p:blipFill>
          <a:blip r:embed="rId2"/>
          <a:srcRect/>
          <a:stretch>
            <a:fillRect/>
          </a:stretch>
        </p:blipFill>
        <p:spPr bwMode="auto">
          <a:xfrm>
            <a:off x="0" y="990600"/>
            <a:ext cx="1752600" cy="1219200"/>
          </a:xfrm>
          <a:prstGeom prst="rect">
            <a:avLst/>
          </a:prstGeom>
          <a:noFill/>
        </p:spPr>
      </p:pic>
      <p:pic>
        <p:nvPicPr>
          <p:cNvPr id="15" name="Picture 3" descr="C:\Users\Texbio\Pictures\OXYGEN.jpg"/>
          <p:cNvPicPr>
            <a:picLocks noChangeAspect="1" noChangeArrowheads="1"/>
          </p:cNvPicPr>
          <p:nvPr/>
        </p:nvPicPr>
        <p:blipFill>
          <a:blip r:embed="rId2"/>
          <a:srcRect/>
          <a:stretch>
            <a:fillRect/>
          </a:stretch>
        </p:blipFill>
        <p:spPr bwMode="auto">
          <a:xfrm>
            <a:off x="7696200" y="990600"/>
            <a:ext cx="1447800" cy="1219200"/>
          </a:xfrm>
          <a:prstGeom prst="rect">
            <a:avLst/>
          </a:prstGeom>
          <a:noFill/>
        </p:spPr>
      </p:pic>
      <p:pic>
        <p:nvPicPr>
          <p:cNvPr id="13" name="Picture 2" descr="C:\Users\Texbio\Pictures\OXYGEN 2.jpeg"/>
          <p:cNvPicPr>
            <a:picLocks noChangeAspect="1" noChangeArrowheads="1"/>
          </p:cNvPicPr>
          <p:nvPr/>
        </p:nvPicPr>
        <p:blipFill>
          <a:blip r:embed="rId3"/>
          <a:srcRect/>
          <a:stretch>
            <a:fillRect/>
          </a:stretch>
        </p:blipFill>
        <p:spPr bwMode="auto">
          <a:xfrm>
            <a:off x="0" y="6477000"/>
            <a:ext cx="9144000" cy="381000"/>
          </a:xfrm>
          <a:prstGeom prst="rect">
            <a:avLst/>
          </a:prstGeom>
          <a:noFill/>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accent5">
              <a:lumMod val="20000"/>
              <a:lumOff val="80000"/>
            </a:schemeClr>
          </a:solidFill>
        </p:spPr>
        <p:txBody>
          <a:bodyPr wrap="square" rtlCol="0">
            <a:spAutoFit/>
          </a:bodyPr>
          <a:lstStyle/>
          <a:p>
            <a:pPr algn="ctr"/>
            <a:r>
              <a:rPr lang="en-US" sz="3600" b="1" dirty="0">
                <a:solidFill>
                  <a:srgbClr val="FF0000"/>
                </a:solidFill>
              </a:rPr>
              <a:t>Common Lake &amp; Pond Problems</a:t>
            </a:r>
          </a:p>
        </p:txBody>
      </p:sp>
      <p:sp>
        <p:nvSpPr>
          <p:cNvPr id="3" name="TextBox 2"/>
          <p:cNvSpPr txBox="1"/>
          <p:nvPr/>
        </p:nvSpPr>
        <p:spPr>
          <a:xfrm>
            <a:off x="0" y="533400"/>
            <a:ext cx="9144000" cy="1138773"/>
          </a:xfrm>
          <a:prstGeom prst="rect">
            <a:avLst/>
          </a:prstGeom>
          <a:solidFill>
            <a:schemeClr val="accent6">
              <a:lumMod val="40000"/>
              <a:lumOff val="60000"/>
            </a:schemeClr>
          </a:solidFill>
        </p:spPr>
        <p:txBody>
          <a:bodyPr wrap="square" rtlCol="0">
            <a:spAutoFit/>
          </a:bodyPr>
          <a:lstStyle/>
          <a:p>
            <a:r>
              <a:rPr lang="en-US" sz="3200" b="1" dirty="0">
                <a:solidFill>
                  <a:srgbClr val="0070C0"/>
                </a:solidFill>
              </a:rPr>
              <a:t>                          3. HIGH AMMONIA </a:t>
            </a:r>
          </a:p>
          <a:p>
            <a:endParaRPr lang="en-US" dirty="0"/>
          </a:p>
          <a:p>
            <a:endParaRPr lang="en-US" dirty="0"/>
          </a:p>
        </p:txBody>
      </p:sp>
      <p:sp>
        <p:nvSpPr>
          <p:cNvPr id="12" name="Rectangle 11"/>
          <p:cNvSpPr/>
          <p:nvPr/>
        </p:nvSpPr>
        <p:spPr>
          <a:xfrm>
            <a:off x="0" y="3810000"/>
            <a:ext cx="9144000" cy="2246769"/>
          </a:xfrm>
          <a:prstGeom prst="rect">
            <a:avLst/>
          </a:prstGeom>
        </p:spPr>
        <p:txBody>
          <a:bodyPr wrap="square">
            <a:spAutoFit/>
          </a:bodyPr>
          <a:lstStyle/>
          <a:p>
            <a:pPr algn="just"/>
            <a:r>
              <a:rPr lang="en-US" sz="2800" dirty="0"/>
              <a:t>Ammonia is produced by fish waste  and decomposing organic matter/sludge in the pond. </a:t>
            </a:r>
            <a:r>
              <a:rPr lang="en-US" sz="2800" dirty="0">
                <a:solidFill>
                  <a:srgbClr val="FF0000"/>
                </a:solidFill>
              </a:rPr>
              <a:t>Ammonia is harmful to fish </a:t>
            </a:r>
            <a:r>
              <a:rPr lang="en-US" sz="2800" dirty="0"/>
              <a:t>When this occurs, remove as much debris as possible form the bottom of the pond by adding sludge-eating bacteria on a regular basis can eliminate this problem.</a:t>
            </a:r>
          </a:p>
        </p:txBody>
      </p:sp>
      <p:pic>
        <p:nvPicPr>
          <p:cNvPr id="4098" name="Picture 2" descr="C:\Users\Texbio\Pictures\AMMONIA NITROGEN CYCLE.jpg"/>
          <p:cNvPicPr>
            <a:picLocks noChangeAspect="1" noChangeArrowheads="1"/>
          </p:cNvPicPr>
          <p:nvPr/>
        </p:nvPicPr>
        <p:blipFill>
          <a:blip r:embed="rId2"/>
          <a:srcRect/>
          <a:stretch>
            <a:fillRect/>
          </a:stretch>
        </p:blipFill>
        <p:spPr bwMode="auto">
          <a:xfrm>
            <a:off x="1" y="990600"/>
            <a:ext cx="2590799" cy="2514600"/>
          </a:xfrm>
          <a:prstGeom prst="rect">
            <a:avLst/>
          </a:prstGeom>
          <a:noFill/>
        </p:spPr>
      </p:pic>
      <p:pic>
        <p:nvPicPr>
          <p:cNvPr id="4099" name="Picture 3" descr="C:\Users\Texbio\Pictures\AMMONIA CYCLE 2.jpg"/>
          <p:cNvPicPr>
            <a:picLocks noChangeAspect="1" noChangeArrowheads="1"/>
          </p:cNvPicPr>
          <p:nvPr/>
        </p:nvPicPr>
        <p:blipFill>
          <a:blip r:embed="rId3"/>
          <a:srcRect/>
          <a:stretch>
            <a:fillRect/>
          </a:stretch>
        </p:blipFill>
        <p:spPr bwMode="auto">
          <a:xfrm>
            <a:off x="2590800" y="990600"/>
            <a:ext cx="4038600" cy="2514600"/>
          </a:xfrm>
          <a:prstGeom prst="rect">
            <a:avLst/>
          </a:prstGeom>
          <a:noFill/>
        </p:spPr>
      </p:pic>
      <p:pic>
        <p:nvPicPr>
          <p:cNvPr id="4100" name="Picture 4" descr="C:\Users\Texbio\Pictures\AMMONIA CYCLE 3.jpg"/>
          <p:cNvPicPr>
            <a:picLocks noChangeAspect="1" noChangeArrowheads="1"/>
          </p:cNvPicPr>
          <p:nvPr/>
        </p:nvPicPr>
        <p:blipFill>
          <a:blip r:embed="rId4"/>
          <a:srcRect l="3887" b="3226"/>
          <a:stretch>
            <a:fillRect/>
          </a:stretch>
        </p:blipFill>
        <p:spPr bwMode="auto">
          <a:xfrm>
            <a:off x="6629400" y="990600"/>
            <a:ext cx="2514600" cy="2514600"/>
          </a:xfrm>
          <a:prstGeom prst="rect">
            <a:avLst/>
          </a:prstGeom>
          <a:noFill/>
        </p:spPr>
      </p:pic>
      <p:pic>
        <p:nvPicPr>
          <p:cNvPr id="8193" name="Picture 1" descr="C:\Users\Texbio\Pictures\OXYGEN 2.jpeg"/>
          <p:cNvPicPr>
            <a:picLocks noChangeAspect="1" noChangeArrowheads="1"/>
          </p:cNvPicPr>
          <p:nvPr/>
        </p:nvPicPr>
        <p:blipFill>
          <a:blip r:embed="rId5"/>
          <a:srcRect/>
          <a:stretch>
            <a:fillRect/>
          </a:stretch>
        </p:blipFill>
        <p:spPr bwMode="auto">
          <a:xfrm>
            <a:off x="0" y="5943600"/>
            <a:ext cx="9144000" cy="914400"/>
          </a:xfrm>
          <a:prstGeom prst="rect">
            <a:avLst/>
          </a:prstGeom>
          <a:noFill/>
        </p:spPr>
      </p:pic>
      <p:pic>
        <p:nvPicPr>
          <p:cNvPr id="9" name="Picture 1" descr="C:\Users\Texbio\Pictures\OXYGEN 2.jpeg"/>
          <p:cNvPicPr>
            <a:picLocks noChangeAspect="1" noChangeArrowheads="1"/>
          </p:cNvPicPr>
          <p:nvPr/>
        </p:nvPicPr>
        <p:blipFill>
          <a:blip r:embed="rId5"/>
          <a:srcRect/>
          <a:stretch>
            <a:fillRect/>
          </a:stretch>
        </p:blipFill>
        <p:spPr bwMode="auto">
          <a:xfrm>
            <a:off x="0" y="3505200"/>
            <a:ext cx="9144000" cy="381000"/>
          </a:xfrm>
          <a:prstGeom prst="rect">
            <a:avLst/>
          </a:prstGeom>
          <a:noFill/>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accent5">
              <a:lumMod val="20000"/>
              <a:lumOff val="80000"/>
            </a:schemeClr>
          </a:solidFill>
        </p:spPr>
        <p:txBody>
          <a:bodyPr wrap="square" rtlCol="0">
            <a:spAutoFit/>
          </a:bodyPr>
          <a:lstStyle/>
          <a:p>
            <a:pPr algn="ctr"/>
            <a:r>
              <a:rPr lang="en-US" sz="3600" b="1" dirty="0">
                <a:solidFill>
                  <a:srgbClr val="FF0000"/>
                </a:solidFill>
              </a:rPr>
              <a:t>Common Lake &amp; Pond Problems</a:t>
            </a:r>
          </a:p>
        </p:txBody>
      </p:sp>
      <p:sp>
        <p:nvSpPr>
          <p:cNvPr id="3" name="TextBox 2"/>
          <p:cNvSpPr txBox="1"/>
          <p:nvPr/>
        </p:nvSpPr>
        <p:spPr>
          <a:xfrm>
            <a:off x="0" y="533400"/>
            <a:ext cx="9144000" cy="2616101"/>
          </a:xfrm>
          <a:prstGeom prst="rect">
            <a:avLst/>
          </a:prstGeom>
          <a:solidFill>
            <a:schemeClr val="accent6">
              <a:lumMod val="40000"/>
              <a:lumOff val="60000"/>
            </a:schemeClr>
          </a:solidFill>
        </p:spPr>
        <p:txBody>
          <a:bodyPr wrap="square" rtlCol="0">
            <a:spAutoFit/>
          </a:bodyPr>
          <a:lstStyle/>
          <a:p>
            <a:r>
              <a:rPr lang="en-US" sz="3200" b="1" dirty="0">
                <a:solidFill>
                  <a:srgbClr val="0070C0"/>
                </a:solidFill>
              </a:rPr>
              <a:t>                   4. CULTURAL EUTROPHICATION</a:t>
            </a:r>
          </a:p>
          <a:p>
            <a:endParaRPr lang="en-US" sz="3200" b="1" dirty="0">
              <a:solidFill>
                <a:srgbClr val="0070C0"/>
              </a:solidFill>
            </a:endParaRPr>
          </a:p>
          <a:p>
            <a:endParaRPr lang="en-US" sz="3200" b="1" dirty="0">
              <a:solidFill>
                <a:srgbClr val="0070C0"/>
              </a:solidFill>
            </a:endParaRPr>
          </a:p>
          <a:p>
            <a:r>
              <a:rPr lang="en-US" sz="3200" b="1" dirty="0">
                <a:solidFill>
                  <a:srgbClr val="0070C0"/>
                </a:solidFill>
              </a:rPr>
              <a:t> </a:t>
            </a:r>
          </a:p>
          <a:p>
            <a:endParaRPr lang="en-US" dirty="0"/>
          </a:p>
          <a:p>
            <a:endParaRPr lang="en-US" dirty="0"/>
          </a:p>
        </p:txBody>
      </p:sp>
      <p:sp>
        <p:nvSpPr>
          <p:cNvPr id="4" name="Rectangle 3"/>
          <p:cNvSpPr/>
          <p:nvPr/>
        </p:nvSpPr>
        <p:spPr>
          <a:xfrm>
            <a:off x="0" y="3200400"/>
            <a:ext cx="9144000" cy="4524315"/>
          </a:xfrm>
          <a:prstGeom prst="rect">
            <a:avLst/>
          </a:prstGeom>
        </p:spPr>
        <p:txBody>
          <a:bodyPr wrap="square">
            <a:spAutoFit/>
          </a:bodyPr>
          <a:lstStyle/>
          <a:p>
            <a:pPr algn="just"/>
            <a:r>
              <a:rPr lang="en-US" sz="3200" dirty="0" err="1"/>
              <a:t>Eutrophication</a:t>
            </a:r>
            <a:r>
              <a:rPr lang="en-US" sz="3200" dirty="0"/>
              <a:t> comes from the Greek work for “over </a:t>
            </a:r>
            <a:r>
              <a:rPr lang="en-US" sz="3200" dirty="0" err="1"/>
              <a:t>fed”and</a:t>
            </a:r>
            <a:r>
              <a:rPr lang="en-US" sz="3200" dirty="0"/>
              <a:t> that’s just what plants are when they tend to grow to fast. Such ponds are overly fertile with plant food(Nitrates and phosphates) Oxygen depletion, or hypoxia  is a common consequence of </a:t>
            </a:r>
            <a:r>
              <a:rPr lang="en-US" sz="3200" dirty="0" err="1"/>
              <a:t>eutrophication</a:t>
            </a:r>
            <a:r>
              <a:rPr lang="en-US" sz="3200" dirty="0"/>
              <a:t>, both in fresh water and seawater. </a:t>
            </a:r>
            <a:r>
              <a:rPr lang="en-US" sz="3200" dirty="0">
                <a:solidFill>
                  <a:srgbClr val="FF0000"/>
                </a:solidFill>
              </a:rPr>
              <a:t>The </a:t>
            </a:r>
            <a:r>
              <a:rPr lang="en-US" sz="3200" b="1" dirty="0">
                <a:solidFill>
                  <a:srgbClr val="FF0000"/>
                </a:solidFill>
              </a:rPr>
              <a:t>direct effects</a:t>
            </a:r>
            <a:r>
              <a:rPr lang="en-US" sz="3200" dirty="0">
                <a:solidFill>
                  <a:srgbClr val="FF0000"/>
                </a:solidFill>
              </a:rPr>
              <a:t> of hypoxia include </a:t>
            </a:r>
            <a:r>
              <a:rPr lang="en-US" sz="3200" b="1" dirty="0">
                <a:solidFill>
                  <a:srgbClr val="FF0000"/>
                </a:solidFill>
              </a:rPr>
              <a:t>fish kills.</a:t>
            </a:r>
            <a:endParaRPr lang="en-US" sz="3200" dirty="0">
              <a:solidFill>
                <a:srgbClr val="FF0000"/>
              </a:solidFill>
            </a:endParaRPr>
          </a:p>
          <a:p>
            <a:pPr algn="just"/>
            <a:endParaRPr lang="en-US" sz="3200" dirty="0"/>
          </a:p>
          <a:p>
            <a:pPr algn="just"/>
            <a:endParaRPr lang="en-US" sz="3200" dirty="0"/>
          </a:p>
        </p:txBody>
      </p:sp>
      <p:pic>
        <p:nvPicPr>
          <p:cNvPr id="5122" name="Picture 2" descr="C:\Users\Texbio\Pictures\CulturalEutrophication.jpg"/>
          <p:cNvPicPr>
            <a:picLocks noChangeAspect="1" noChangeArrowheads="1"/>
          </p:cNvPicPr>
          <p:nvPr/>
        </p:nvPicPr>
        <p:blipFill>
          <a:blip r:embed="rId2"/>
          <a:srcRect t="7143"/>
          <a:stretch>
            <a:fillRect/>
          </a:stretch>
        </p:blipFill>
        <p:spPr bwMode="auto">
          <a:xfrm>
            <a:off x="1066800" y="990600"/>
            <a:ext cx="7239000" cy="2057400"/>
          </a:xfrm>
          <a:prstGeom prst="rect">
            <a:avLst/>
          </a:prstGeom>
          <a:ln>
            <a:noFill/>
          </a:ln>
          <a:effectLst>
            <a:outerShdw blurRad="292100" dist="139700" dir="2700000" algn="tl" rotWithShape="0">
              <a:srgbClr val="333333">
                <a:alpha val="65000"/>
              </a:srgbClr>
            </a:outerShdw>
          </a:effectLst>
        </p:spPr>
      </p:pic>
      <p:pic>
        <p:nvPicPr>
          <p:cNvPr id="6" name="Paveikslėlis 5">
            <a:extLst>
              <a:ext uri="{FF2B5EF4-FFF2-40B4-BE49-F238E27FC236}">
                <a16:creationId xmlns:a16="http://schemas.microsoft.com/office/drawing/2014/main" id="{397BFBAE-FE47-4013-9B83-2E0639DDE0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6137148"/>
            <a:ext cx="1676400" cy="720852"/>
          </a:xfrm>
          <a:prstGeom prst="rect">
            <a:avLst/>
          </a:prstGeom>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accent5">
              <a:lumMod val="20000"/>
              <a:lumOff val="80000"/>
            </a:schemeClr>
          </a:solidFill>
        </p:spPr>
        <p:txBody>
          <a:bodyPr wrap="square" rtlCol="0">
            <a:spAutoFit/>
          </a:bodyPr>
          <a:lstStyle/>
          <a:p>
            <a:pPr algn="ctr"/>
            <a:r>
              <a:rPr lang="en-US" sz="3600" b="1" dirty="0">
                <a:solidFill>
                  <a:srgbClr val="FF0000"/>
                </a:solidFill>
              </a:rPr>
              <a:t>Common Lake &amp; Pond Problems</a:t>
            </a:r>
          </a:p>
        </p:txBody>
      </p:sp>
      <p:sp>
        <p:nvSpPr>
          <p:cNvPr id="3" name="TextBox 2"/>
          <p:cNvSpPr txBox="1"/>
          <p:nvPr/>
        </p:nvSpPr>
        <p:spPr>
          <a:xfrm>
            <a:off x="228600" y="533400"/>
            <a:ext cx="8763000" cy="1138773"/>
          </a:xfrm>
          <a:prstGeom prst="rect">
            <a:avLst/>
          </a:prstGeom>
          <a:noFill/>
        </p:spPr>
        <p:txBody>
          <a:bodyPr wrap="square" rtlCol="0">
            <a:spAutoFit/>
          </a:bodyPr>
          <a:lstStyle/>
          <a:p>
            <a:r>
              <a:rPr lang="en-US" sz="3200" b="1" dirty="0">
                <a:solidFill>
                  <a:srgbClr val="0070C0"/>
                </a:solidFill>
              </a:rPr>
              <a:t>                                            5. POND BOTTOM SLUDGE </a:t>
            </a:r>
          </a:p>
          <a:p>
            <a:endParaRPr lang="en-US" dirty="0"/>
          </a:p>
          <a:p>
            <a:endParaRPr lang="en-US" dirty="0"/>
          </a:p>
        </p:txBody>
      </p:sp>
      <p:sp>
        <p:nvSpPr>
          <p:cNvPr id="4" name="Rectangle 3"/>
          <p:cNvSpPr/>
          <p:nvPr/>
        </p:nvSpPr>
        <p:spPr>
          <a:xfrm>
            <a:off x="0" y="3200400"/>
            <a:ext cx="9144000" cy="1077218"/>
          </a:xfrm>
          <a:prstGeom prst="rect">
            <a:avLst/>
          </a:prstGeom>
        </p:spPr>
        <p:txBody>
          <a:bodyPr wrap="square">
            <a:spAutoFit/>
          </a:bodyPr>
          <a:lstStyle/>
          <a:p>
            <a:pPr algn="just"/>
            <a:endParaRPr lang="en-US" sz="3200" dirty="0"/>
          </a:p>
          <a:p>
            <a:pPr algn="just"/>
            <a:endParaRPr lang="en-US" sz="3200" dirty="0"/>
          </a:p>
        </p:txBody>
      </p:sp>
      <p:pic>
        <p:nvPicPr>
          <p:cNvPr id="6146" name="Picture 2" descr="C:\Users\Texbio\Pictures\SLUDGE AND MUCK.jpg"/>
          <p:cNvPicPr>
            <a:picLocks noChangeAspect="1" noChangeArrowheads="1"/>
          </p:cNvPicPr>
          <p:nvPr/>
        </p:nvPicPr>
        <p:blipFill>
          <a:blip r:embed="rId2"/>
          <a:srcRect l="15833" t="4878" r="11334" b="12195"/>
          <a:stretch>
            <a:fillRect/>
          </a:stretch>
        </p:blipFill>
        <p:spPr bwMode="auto">
          <a:xfrm>
            <a:off x="0" y="914400"/>
            <a:ext cx="3581400" cy="2971800"/>
          </a:xfrm>
          <a:prstGeom prst="rect">
            <a:avLst/>
          </a:prstGeom>
          <a:noFill/>
        </p:spPr>
      </p:pic>
      <p:sp>
        <p:nvSpPr>
          <p:cNvPr id="7" name="Rectangle 6"/>
          <p:cNvSpPr/>
          <p:nvPr/>
        </p:nvSpPr>
        <p:spPr>
          <a:xfrm>
            <a:off x="3581400" y="914400"/>
            <a:ext cx="5410200" cy="3184743"/>
          </a:xfrm>
          <a:prstGeom prst="rect">
            <a:avLst/>
          </a:prstGeom>
        </p:spPr>
        <p:txBody>
          <a:bodyPr wrap="square">
            <a:spAutoFit/>
          </a:bodyPr>
          <a:lstStyle/>
          <a:p>
            <a:pPr algn="just"/>
            <a:r>
              <a:rPr lang="en-US" sz="2800" dirty="0"/>
              <a:t>Sludge is simply an accumulation of organic debris that settles in the pond bottom. Most commonly the sludge will be a mixture of leaves, fish waste, decaying plant debris, dead algae, and debris washed into the pond with rain run off.</a:t>
            </a:r>
          </a:p>
        </p:txBody>
      </p:sp>
      <p:sp>
        <p:nvSpPr>
          <p:cNvPr id="8" name="TextBox 7"/>
          <p:cNvSpPr txBox="1"/>
          <p:nvPr/>
        </p:nvSpPr>
        <p:spPr>
          <a:xfrm>
            <a:off x="0" y="3886200"/>
            <a:ext cx="9144000" cy="3108543"/>
          </a:xfrm>
          <a:prstGeom prst="rect">
            <a:avLst/>
          </a:prstGeom>
          <a:noFill/>
        </p:spPr>
        <p:txBody>
          <a:bodyPr wrap="square" rtlCol="0">
            <a:spAutoFit/>
          </a:bodyPr>
          <a:lstStyle/>
          <a:p>
            <a:pPr algn="just"/>
            <a:r>
              <a:rPr lang="en-US" sz="2800" dirty="0"/>
              <a:t>The Sludge decomposition process of the organic material will </a:t>
            </a:r>
            <a:r>
              <a:rPr lang="en-US" sz="2800" dirty="0">
                <a:solidFill>
                  <a:srgbClr val="FF0000"/>
                </a:solidFill>
              </a:rPr>
              <a:t>reduce oxygen levels in the pond. </a:t>
            </a:r>
            <a:r>
              <a:rPr lang="en-US" sz="2800" dirty="0"/>
              <a:t>The debris will create anaerobic conditions. This oxygen-free zone can </a:t>
            </a:r>
            <a:r>
              <a:rPr lang="en-US" sz="2800" dirty="0">
                <a:solidFill>
                  <a:srgbClr val="FF0000"/>
                </a:solidFill>
              </a:rPr>
              <a:t>harbor harmful bacteria as well as produce hydrogen sulfide. The hydrogen sulfide will begin to cause harm to other living things in the pond environment. It also can create unpleasant odors in the pond.</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accent5">
              <a:lumMod val="20000"/>
              <a:lumOff val="80000"/>
            </a:schemeClr>
          </a:solidFill>
        </p:spPr>
        <p:txBody>
          <a:bodyPr wrap="square" rtlCol="0">
            <a:spAutoFit/>
          </a:bodyPr>
          <a:lstStyle/>
          <a:p>
            <a:pPr algn="ctr"/>
            <a:r>
              <a:rPr lang="en-US" sz="3600" b="1" dirty="0">
                <a:solidFill>
                  <a:srgbClr val="FF0000"/>
                </a:solidFill>
              </a:rPr>
              <a:t>Common Lake &amp; Pond Problems</a:t>
            </a:r>
          </a:p>
        </p:txBody>
      </p:sp>
      <p:sp>
        <p:nvSpPr>
          <p:cNvPr id="3" name="TextBox 2"/>
          <p:cNvSpPr txBox="1"/>
          <p:nvPr/>
        </p:nvSpPr>
        <p:spPr>
          <a:xfrm>
            <a:off x="3048000" y="838200"/>
            <a:ext cx="5943600" cy="4908292"/>
          </a:xfrm>
          <a:prstGeom prst="rect">
            <a:avLst/>
          </a:prstGeom>
          <a:noFill/>
        </p:spPr>
        <p:txBody>
          <a:bodyPr wrap="square" rtlCol="0">
            <a:spAutoFit/>
          </a:bodyPr>
          <a:lstStyle/>
          <a:p>
            <a:pPr algn="just"/>
            <a:r>
              <a:rPr lang="en-US" sz="2800" dirty="0"/>
              <a:t>Brown Blood Disease occurs in fish when water contains high nitrite concentrations. Nitrite enters the bloodstream through the gills and turns the blood to a chocolate-brown color. Hemoglobin, which transports oxygen in the blood, combines with nitrite to form </a:t>
            </a:r>
            <a:r>
              <a:rPr lang="en-US" sz="2800" dirty="0" err="1"/>
              <a:t>Methemoglobin</a:t>
            </a:r>
            <a:r>
              <a:rPr lang="en-US" sz="2800" dirty="0"/>
              <a:t>, which is incapable of oxygen transport. Brown blood cannot carry sufficient amounts of oxygen and affected fish </a:t>
            </a:r>
          </a:p>
        </p:txBody>
      </p:sp>
      <p:sp>
        <p:nvSpPr>
          <p:cNvPr id="4" name="Rectangle 3"/>
          <p:cNvSpPr/>
          <p:nvPr/>
        </p:nvSpPr>
        <p:spPr>
          <a:xfrm>
            <a:off x="0" y="3200400"/>
            <a:ext cx="9144000" cy="1077218"/>
          </a:xfrm>
          <a:prstGeom prst="rect">
            <a:avLst/>
          </a:prstGeom>
        </p:spPr>
        <p:txBody>
          <a:bodyPr wrap="square">
            <a:spAutoFit/>
          </a:bodyPr>
          <a:lstStyle/>
          <a:p>
            <a:pPr algn="just"/>
            <a:endParaRPr lang="en-US" sz="3200" dirty="0"/>
          </a:p>
          <a:p>
            <a:pPr algn="just"/>
            <a:endParaRPr lang="en-US" sz="3200" dirty="0"/>
          </a:p>
        </p:txBody>
      </p:sp>
      <p:sp>
        <p:nvSpPr>
          <p:cNvPr id="8" name="Rectangle 7"/>
          <p:cNvSpPr/>
          <p:nvPr/>
        </p:nvSpPr>
        <p:spPr>
          <a:xfrm>
            <a:off x="0" y="533401"/>
            <a:ext cx="9143999" cy="584775"/>
          </a:xfrm>
          <a:prstGeom prst="rect">
            <a:avLst/>
          </a:prstGeom>
          <a:noFill/>
        </p:spPr>
        <p:txBody>
          <a:bodyPr wrap="square">
            <a:spAutoFit/>
          </a:bodyPr>
          <a:lstStyle/>
          <a:p>
            <a:pPr algn="ctr"/>
            <a:r>
              <a:rPr lang="en-US" sz="3200" b="1" dirty="0">
                <a:solidFill>
                  <a:srgbClr val="0070C0"/>
                </a:solidFill>
              </a:rPr>
              <a:t>         5. NITRITE TOXICITY  </a:t>
            </a:r>
            <a:endParaRPr lang="en-US" sz="3200" dirty="0"/>
          </a:p>
        </p:txBody>
      </p:sp>
      <p:sp>
        <p:nvSpPr>
          <p:cNvPr id="9" name="Rectangle 8"/>
          <p:cNvSpPr/>
          <p:nvPr/>
        </p:nvSpPr>
        <p:spPr>
          <a:xfrm>
            <a:off x="0" y="5486400"/>
            <a:ext cx="9144000" cy="1384995"/>
          </a:xfrm>
          <a:prstGeom prst="rect">
            <a:avLst/>
          </a:prstGeom>
        </p:spPr>
        <p:txBody>
          <a:bodyPr wrap="square">
            <a:spAutoFit/>
          </a:bodyPr>
          <a:lstStyle/>
          <a:p>
            <a:pPr algn="just"/>
            <a:r>
              <a:rPr lang="en-US" sz="2800" dirty="0">
                <a:solidFill>
                  <a:srgbClr val="FF0000"/>
                </a:solidFill>
              </a:rPr>
              <a:t>Warm water fishes like Corps, Catfishes, Tilapia are fairly sensitive to nitrite, and trout and other cool water fish are sensitive to extremely small amounts of nitrite.</a:t>
            </a:r>
          </a:p>
        </p:txBody>
      </p:sp>
      <p:pic>
        <p:nvPicPr>
          <p:cNvPr id="7170" name="Picture 2" descr="C:\Users\Texbio\Pictures\NITRATE.png"/>
          <p:cNvPicPr>
            <a:picLocks noChangeAspect="1" noChangeArrowheads="1"/>
          </p:cNvPicPr>
          <p:nvPr/>
        </p:nvPicPr>
        <p:blipFill>
          <a:blip r:embed="rId2"/>
          <a:srcRect/>
          <a:stretch>
            <a:fillRect/>
          </a:stretch>
        </p:blipFill>
        <p:spPr bwMode="auto">
          <a:xfrm>
            <a:off x="0" y="685800"/>
            <a:ext cx="3086100" cy="990599"/>
          </a:xfrm>
          <a:prstGeom prst="rect">
            <a:avLst/>
          </a:prstGeom>
          <a:noFill/>
        </p:spPr>
      </p:pic>
      <p:pic>
        <p:nvPicPr>
          <p:cNvPr id="7171" name="Picture 3" descr="C:\Users\Texbio\Pictures\NITRITE TOXIC FISH.jpg"/>
          <p:cNvPicPr>
            <a:picLocks noChangeAspect="1" noChangeArrowheads="1"/>
          </p:cNvPicPr>
          <p:nvPr/>
        </p:nvPicPr>
        <p:blipFill>
          <a:blip r:embed="rId3"/>
          <a:srcRect/>
          <a:stretch>
            <a:fillRect/>
          </a:stretch>
        </p:blipFill>
        <p:spPr bwMode="auto">
          <a:xfrm>
            <a:off x="0" y="1600200"/>
            <a:ext cx="3048000" cy="1914525"/>
          </a:xfrm>
          <a:prstGeom prst="rect">
            <a:avLst/>
          </a:prstGeom>
          <a:noFill/>
        </p:spPr>
      </p:pic>
      <p:pic>
        <p:nvPicPr>
          <p:cNvPr id="7172" name="Picture 4" descr="C:\Users\Texbio\Pictures\TILAPIA FISH.jpg"/>
          <p:cNvPicPr>
            <a:picLocks noChangeAspect="1" noChangeArrowheads="1"/>
          </p:cNvPicPr>
          <p:nvPr/>
        </p:nvPicPr>
        <p:blipFill>
          <a:blip r:embed="rId4"/>
          <a:srcRect l="8081" t="14118" r="8418" b="15294"/>
          <a:stretch>
            <a:fillRect/>
          </a:stretch>
        </p:blipFill>
        <p:spPr bwMode="auto">
          <a:xfrm>
            <a:off x="0" y="3505200"/>
            <a:ext cx="3149599" cy="2133600"/>
          </a:xfrm>
          <a:prstGeom prst="rect">
            <a:avLst/>
          </a:prstGeom>
          <a:noFill/>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4398496"/>
            <a:ext cx="4572000" cy="646331"/>
          </a:xfrm>
          <a:prstGeom prst="rect">
            <a:avLst/>
          </a:prstGeom>
        </p:spPr>
        <p:txBody>
          <a:bodyPr wrap="square">
            <a:spAutoFit/>
          </a:bodyPr>
          <a:lstStyle/>
          <a:p>
            <a:r>
              <a:rPr lang="en-US" b="1" dirty="0">
                <a:solidFill>
                  <a:srgbClr val="FF0000"/>
                </a:solidFill>
              </a:rPr>
              <a:t>What is the solution to prevent you Lake &amp; Pond </a:t>
            </a:r>
          </a:p>
        </p:txBody>
      </p:sp>
      <p:pic>
        <p:nvPicPr>
          <p:cNvPr id="26627" name="Picture 3" descr="C:\Users\Texbio\Pictures\ww1a1 (1).jpg"/>
          <p:cNvPicPr>
            <a:picLocks noChangeAspect="1" noChangeArrowheads="1"/>
          </p:cNvPicPr>
          <p:nvPr/>
        </p:nvPicPr>
        <p:blipFill>
          <a:blip r:embed="rId2"/>
          <a:srcRect/>
          <a:stretch>
            <a:fillRect/>
          </a:stretch>
        </p:blipFill>
        <p:spPr bwMode="auto">
          <a:xfrm>
            <a:off x="1" y="0"/>
            <a:ext cx="9143999" cy="6858000"/>
          </a:xfrm>
          <a:prstGeom prst="rect">
            <a:avLst/>
          </a:prstGeom>
          <a:noFill/>
        </p:spPr>
      </p:pic>
      <p:pic>
        <p:nvPicPr>
          <p:cNvPr id="26628" name="Picture 4" descr="C:\Users\Texbio\Pictures\find solution.jpg"/>
          <p:cNvPicPr>
            <a:picLocks noChangeAspect="1" noChangeArrowheads="1"/>
          </p:cNvPicPr>
          <p:nvPr/>
        </p:nvPicPr>
        <p:blipFill>
          <a:blip r:embed="rId3"/>
          <a:srcRect l="13793" t="16961" r="12069" b="26502"/>
          <a:stretch>
            <a:fillRect/>
          </a:stretch>
        </p:blipFill>
        <p:spPr bwMode="auto">
          <a:xfrm>
            <a:off x="6781800" y="0"/>
            <a:ext cx="2362200" cy="914400"/>
          </a:xfrm>
          <a:prstGeom prst="rect">
            <a:avLst/>
          </a:prstGeom>
          <a:noFill/>
        </p:spPr>
      </p:pic>
      <p:pic>
        <p:nvPicPr>
          <p:cNvPr id="26629" name="Picture 5" descr="C:\Users\Texbio\Pictures\PLANCTONIC ALGAE.jpg"/>
          <p:cNvPicPr>
            <a:picLocks noChangeAspect="1" noChangeArrowheads="1"/>
          </p:cNvPicPr>
          <p:nvPr/>
        </p:nvPicPr>
        <p:blipFill>
          <a:blip r:embed="rId4"/>
          <a:srcRect/>
          <a:stretch>
            <a:fillRect/>
          </a:stretch>
        </p:blipFill>
        <p:spPr bwMode="auto">
          <a:xfrm>
            <a:off x="7086600" y="2057400"/>
            <a:ext cx="2057400" cy="1321059"/>
          </a:xfrm>
          <a:prstGeom prst="ellipse">
            <a:avLst/>
          </a:prstGeom>
          <a:ln>
            <a:noFill/>
          </a:ln>
          <a:effectLst>
            <a:softEdge rad="112500"/>
          </a:effectLst>
        </p:spPr>
      </p:pic>
      <p:pic>
        <p:nvPicPr>
          <p:cNvPr id="26630" name="Picture 6" descr="C:\Users\Texbio\Pictures\TILAPIA FISH.jpg"/>
          <p:cNvPicPr>
            <a:picLocks noChangeAspect="1" noChangeArrowheads="1"/>
          </p:cNvPicPr>
          <p:nvPr/>
        </p:nvPicPr>
        <p:blipFill>
          <a:blip r:embed="rId5"/>
          <a:srcRect/>
          <a:stretch>
            <a:fillRect/>
          </a:stretch>
        </p:blipFill>
        <p:spPr bwMode="auto">
          <a:xfrm>
            <a:off x="6858000" y="914400"/>
            <a:ext cx="2130014" cy="1219200"/>
          </a:xfrm>
          <a:prstGeom prst="ellipse">
            <a:avLst/>
          </a:prstGeom>
          <a:ln>
            <a:noFill/>
          </a:ln>
          <a:effectLst>
            <a:softEdge rad="112500"/>
          </a:effectLst>
        </p:spPr>
      </p:pic>
      <p:pic>
        <p:nvPicPr>
          <p:cNvPr id="26631" name="Picture 7" descr="C:\Users\Texbio\Pictures\find solution 2.jpg"/>
          <p:cNvPicPr>
            <a:picLocks noChangeAspect="1" noChangeArrowheads="1"/>
          </p:cNvPicPr>
          <p:nvPr/>
        </p:nvPicPr>
        <p:blipFill>
          <a:blip r:embed="rId6"/>
          <a:srcRect/>
          <a:stretch>
            <a:fillRect/>
          </a:stretch>
        </p:blipFill>
        <p:spPr bwMode="auto">
          <a:xfrm>
            <a:off x="6968344" y="3276600"/>
            <a:ext cx="2175656" cy="1447800"/>
          </a:xfrm>
          <a:prstGeom prst="ellipse">
            <a:avLst/>
          </a:prstGeom>
          <a:ln>
            <a:noFill/>
          </a:ln>
          <a:effectLst>
            <a:softEdge rad="112500"/>
          </a:effectLst>
        </p:spPr>
      </p:pic>
      <p:pic>
        <p:nvPicPr>
          <p:cNvPr id="3" name="Paveikslėlis 2">
            <a:extLst>
              <a:ext uri="{FF2B5EF4-FFF2-40B4-BE49-F238E27FC236}">
                <a16:creationId xmlns:a16="http://schemas.microsoft.com/office/drawing/2014/main" id="{DAEF85D4-73D4-4652-B8EC-AF9FB77C52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40905" y="6204621"/>
            <a:ext cx="1503095" cy="646331"/>
          </a:xfrm>
          <a:prstGeom prst="rect">
            <a:avLst/>
          </a:prstGeom>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solidFill>
            <a:schemeClr val="accent5">
              <a:lumMod val="20000"/>
              <a:lumOff val="80000"/>
            </a:schemeClr>
          </a:solidFill>
        </p:spPr>
        <p:txBody>
          <a:bodyPr wrap="square" rtlCol="0">
            <a:spAutoFit/>
          </a:bodyPr>
          <a:lstStyle/>
          <a:p>
            <a:r>
              <a:rPr lang="en-US" sz="3200" b="1" dirty="0">
                <a:solidFill>
                  <a:srgbClr val="FF0000"/>
                </a:solidFill>
              </a:rPr>
              <a:t>   </a:t>
            </a:r>
          </a:p>
        </p:txBody>
      </p:sp>
      <p:sp>
        <p:nvSpPr>
          <p:cNvPr id="4" name="Rectangle 3"/>
          <p:cNvSpPr/>
          <p:nvPr/>
        </p:nvSpPr>
        <p:spPr>
          <a:xfrm>
            <a:off x="0" y="3200400"/>
            <a:ext cx="9144000" cy="1077218"/>
          </a:xfrm>
          <a:prstGeom prst="rect">
            <a:avLst/>
          </a:prstGeom>
        </p:spPr>
        <p:txBody>
          <a:bodyPr wrap="square">
            <a:spAutoFit/>
          </a:bodyPr>
          <a:lstStyle/>
          <a:p>
            <a:pPr algn="just"/>
            <a:endParaRPr lang="en-US" sz="3200" dirty="0"/>
          </a:p>
          <a:p>
            <a:pPr algn="just"/>
            <a:endParaRPr lang="en-US" sz="3200" dirty="0"/>
          </a:p>
        </p:txBody>
      </p:sp>
      <p:sp>
        <p:nvSpPr>
          <p:cNvPr id="5" name="Rectangle 4"/>
          <p:cNvSpPr/>
          <p:nvPr/>
        </p:nvSpPr>
        <p:spPr>
          <a:xfrm>
            <a:off x="3352801" y="533400"/>
            <a:ext cx="5638800" cy="584775"/>
          </a:xfrm>
          <a:prstGeom prst="rect">
            <a:avLst/>
          </a:prstGeom>
        </p:spPr>
        <p:txBody>
          <a:bodyPr wrap="square">
            <a:spAutoFit/>
          </a:bodyPr>
          <a:lstStyle/>
          <a:p>
            <a:r>
              <a:rPr lang="en-US" sz="3200" b="1" dirty="0">
                <a:solidFill>
                  <a:srgbClr val="0070C0"/>
                </a:solidFill>
              </a:rPr>
              <a:t>         </a:t>
            </a:r>
            <a:endParaRPr lang="en-US" sz="3200" dirty="0"/>
          </a:p>
        </p:txBody>
      </p:sp>
      <p:graphicFrame>
        <p:nvGraphicFramePr>
          <p:cNvPr id="10" name="Table 9"/>
          <p:cNvGraphicFramePr>
            <a:graphicFrameLocks noGrp="1"/>
          </p:cNvGraphicFramePr>
          <p:nvPr/>
        </p:nvGraphicFramePr>
        <p:xfrm>
          <a:off x="0" y="2971800"/>
          <a:ext cx="9144000" cy="3886199"/>
        </p:xfrm>
        <a:graphic>
          <a:graphicData uri="http://schemas.openxmlformats.org/drawingml/2006/table">
            <a:tbl>
              <a:tblPr/>
              <a:tblGrid>
                <a:gridCol w="4640111">
                  <a:extLst>
                    <a:ext uri="{9D8B030D-6E8A-4147-A177-3AD203B41FA5}">
                      <a16:colId xmlns:a16="http://schemas.microsoft.com/office/drawing/2014/main" val="20000"/>
                    </a:ext>
                  </a:extLst>
                </a:gridCol>
                <a:gridCol w="4503889">
                  <a:extLst>
                    <a:ext uri="{9D8B030D-6E8A-4147-A177-3AD203B41FA5}">
                      <a16:colId xmlns:a16="http://schemas.microsoft.com/office/drawing/2014/main" val="20001"/>
                    </a:ext>
                  </a:extLst>
                </a:gridCol>
              </a:tblGrid>
              <a:tr h="840259">
                <a:tc>
                  <a:txBody>
                    <a:bodyPr/>
                    <a:lstStyle/>
                    <a:p>
                      <a:pPr marL="0" marR="0" algn="just">
                        <a:spcBef>
                          <a:spcPts val="0"/>
                        </a:spcBef>
                        <a:spcAft>
                          <a:spcPts val="0"/>
                        </a:spcAft>
                      </a:pPr>
                      <a:r>
                        <a:rPr lang="en-US" sz="3200" b="1" dirty="0">
                          <a:solidFill>
                            <a:srgbClr val="FFFFFF"/>
                          </a:solidFill>
                          <a:latin typeface="Arial"/>
                          <a:ea typeface="Times New Roman"/>
                          <a:cs typeface="Times New Roman"/>
                        </a:rPr>
                        <a:t>    Parameter</a:t>
                      </a:r>
                      <a:endParaRPr lang="en-US" sz="3200" dirty="0">
                        <a:latin typeface="Calibri"/>
                        <a:ea typeface="Calibri"/>
                        <a:cs typeface="Times New Roman"/>
                      </a:endParaRPr>
                    </a:p>
                  </a:txBody>
                  <a:tcPr marL="0" marR="0" marT="0" marB="0" anchor="ctr">
                    <a:lnL>
                      <a:noFill/>
                    </a:lnL>
                    <a:lnR>
                      <a:noFill/>
                    </a:lnR>
                    <a:lnT>
                      <a:noFill/>
                    </a:lnT>
                    <a:lnB>
                      <a:noFill/>
                    </a:lnB>
                    <a:solidFill>
                      <a:srgbClr val="598DB4"/>
                    </a:solidFill>
                  </a:tcPr>
                </a:tc>
                <a:tc>
                  <a:txBody>
                    <a:bodyPr/>
                    <a:lstStyle/>
                    <a:p>
                      <a:pPr marL="0" marR="0" algn="just">
                        <a:spcBef>
                          <a:spcPts val="0"/>
                        </a:spcBef>
                        <a:spcAft>
                          <a:spcPts val="0"/>
                        </a:spcAft>
                      </a:pPr>
                      <a:r>
                        <a:rPr lang="en-US" sz="3200" b="1" dirty="0">
                          <a:solidFill>
                            <a:srgbClr val="FFFFFF"/>
                          </a:solidFill>
                          <a:latin typeface="Arial"/>
                          <a:ea typeface="Times New Roman"/>
                          <a:cs typeface="Times New Roman"/>
                        </a:rPr>
                        <a:t>         Value</a:t>
                      </a:r>
                      <a:endParaRPr lang="en-US" sz="3200" dirty="0">
                        <a:latin typeface="Calibri"/>
                        <a:ea typeface="Calibri"/>
                        <a:cs typeface="Times New Roman"/>
                      </a:endParaRPr>
                    </a:p>
                  </a:txBody>
                  <a:tcPr marL="0" marR="0" marT="0" marB="0" anchor="ctr">
                    <a:lnL>
                      <a:noFill/>
                    </a:lnL>
                    <a:lnR>
                      <a:noFill/>
                    </a:lnR>
                    <a:lnT>
                      <a:noFill/>
                    </a:lnT>
                    <a:lnB>
                      <a:noFill/>
                    </a:lnB>
                    <a:solidFill>
                      <a:srgbClr val="598DB4"/>
                    </a:solidFill>
                  </a:tcPr>
                </a:tc>
                <a:extLst>
                  <a:ext uri="{0D108BD9-81ED-4DB2-BD59-A6C34878D82A}">
                    <a16:rowId xmlns:a16="http://schemas.microsoft.com/office/drawing/2014/main" val="10000"/>
                  </a:ext>
                </a:extLst>
              </a:tr>
              <a:tr h="761485">
                <a:tc>
                  <a:txBody>
                    <a:bodyPr/>
                    <a:lstStyle/>
                    <a:p>
                      <a:pPr marL="0" marR="0" algn="just">
                        <a:spcBef>
                          <a:spcPts val="0"/>
                        </a:spcBef>
                        <a:spcAft>
                          <a:spcPts val="0"/>
                        </a:spcAft>
                      </a:pPr>
                      <a:r>
                        <a:rPr lang="en-US" sz="2400" dirty="0">
                          <a:solidFill>
                            <a:srgbClr val="000000"/>
                          </a:solidFill>
                          <a:latin typeface="Arial"/>
                          <a:ea typeface="Times New Roman"/>
                          <a:cs typeface="Times New Roman"/>
                        </a:rPr>
                        <a:t>   Dissolved Oxygen</a:t>
                      </a:r>
                      <a:endParaRPr lang="en-US" sz="2400" dirty="0">
                        <a:latin typeface="Calibri"/>
                        <a:ea typeface="Calibri"/>
                        <a:cs typeface="Times New Roman"/>
                      </a:endParaRPr>
                    </a:p>
                  </a:txBody>
                  <a:tcPr marL="0" marR="0" marT="0" marB="0" anchor="ctr">
                    <a:lnL>
                      <a:noFill/>
                    </a:lnL>
                    <a:lnR>
                      <a:noFill/>
                    </a:lnR>
                    <a:lnT>
                      <a:noFill/>
                    </a:lnT>
                    <a:lnB>
                      <a:noFill/>
                    </a:lnB>
                    <a:solidFill>
                      <a:srgbClr val="DCF4FE"/>
                    </a:solidFill>
                  </a:tcPr>
                </a:tc>
                <a:tc>
                  <a:txBody>
                    <a:bodyPr/>
                    <a:lstStyle/>
                    <a:p>
                      <a:pPr marL="0" marR="0" algn="just">
                        <a:spcBef>
                          <a:spcPts val="0"/>
                        </a:spcBef>
                        <a:spcAft>
                          <a:spcPts val="0"/>
                        </a:spcAft>
                      </a:pPr>
                      <a:r>
                        <a:rPr lang="en-US" sz="2400" dirty="0">
                          <a:solidFill>
                            <a:srgbClr val="000000"/>
                          </a:solidFill>
                          <a:latin typeface="Arial"/>
                          <a:ea typeface="Times New Roman"/>
                          <a:cs typeface="Times New Roman"/>
                        </a:rPr>
                        <a:t>            4 (mg/l)</a:t>
                      </a:r>
                      <a:endParaRPr lang="en-US" sz="2400" dirty="0">
                        <a:latin typeface="Calibri"/>
                        <a:ea typeface="Calibri"/>
                        <a:cs typeface="Times New Roman"/>
                      </a:endParaRPr>
                    </a:p>
                  </a:txBody>
                  <a:tcPr marL="0" marR="0" marT="0" marB="0" anchor="ctr">
                    <a:lnL>
                      <a:noFill/>
                    </a:lnL>
                    <a:lnR>
                      <a:noFill/>
                    </a:lnR>
                    <a:lnT>
                      <a:noFill/>
                    </a:lnT>
                    <a:lnB>
                      <a:noFill/>
                    </a:lnB>
                    <a:solidFill>
                      <a:srgbClr val="DCF4FE"/>
                    </a:solidFill>
                  </a:tcPr>
                </a:tc>
                <a:extLst>
                  <a:ext uri="{0D108BD9-81ED-4DB2-BD59-A6C34878D82A}">
                    <a16:rowId xmlns:a16="http://schemas.microsoft.com/office/drawing/2014/main" val="10001"/>
                  </a:ext>
                </a:extLst>
              </a:tr>
              <a:tr h="761485">
                <a:tc>
                  <a:txBody>
                    <a:bodyPr/>
                    <a:lstStyle/>
                    <a:p>
                      <a:pPr marL="0" marR="0" algn="just">
                        <a:spcBef>
                          <a:spcPts val="0"/>
                        </a:spcBef>
                        <a:spcAft>
                          <a:spcPts val="0"/>
                        </a:spcAft>
                      </a:pPr>
                      <a:r>
                        <a:rPr lang="en-US" sz="2400" dirty="0">
                          <a:solidFill>
                            <a:srgbClr val="000000"/>
                          </a:solidFill>
                          <a:latin typeface="Arial"/>
                          <a:ea typeface="Times New Roman"/>
                          <a:cs typeface="Times New Roman"/>
                        </a:rPr>
                        <a:t>   pH</a:t>
                      </a:r>
                      <a:endParaRPr lang="en-US" sz="2400" dirty="0">
                        <a:latin typeface="Calibri"/>
                        <a:ea typeface="Calibri"/>
                        <a:cs typeface="Times New Roman"/>
                      </a:endParaRPr>
                    </a:p>
                  </a:txBody>
                  <a:tcPr marL="0" marR="0" marT="0" marB="0" anchor="ctr">
                    <a:lnL>
                      <a:noFill/>
                    </a:lnL>
                    <a:lnR>
                      <a:noFill/>
                    </a:lnR>
                    <a:lnT>
                      <a:noFill/>
                    </a:lnT>
                    <a:lnB>
                      <a:noFill/>
                    </a:lnB>
                    <a:solidFill>
                      <a:srgbClr val="DCF4FE"/>
                    </a:solidFill>
                  </a:tcPr>
                </a:tc>
                <a:tc>
                  <a:txBody>
                    <a:bodyPr/>
                    <a:lstStyle/>
                    <a:p>
                      <a:pPr marL="0" marR="0" algn="just">
                        <a:spcBef>
                          <a:spcPts val="0"/>
                        </a:spcBef>
                        <a:spcAft>
                          <a:spcPts val="0"/>
                        </a:spcAft>
                      </a:pPr>
                      <a:r>
                        <a:rPr lang="en-US" sz="2400" dirty="0">
                          <a:solidFill>
                            <a:srgbClr val="000000"/>
                          </a:solidFill>
                          <a:latin typeface="Arial"/>
                          <a:ea typeface="Times New Roman"/>
                          <a:cs typeface="Times New Roman"/>
                        </a:rPr>
                        <a:t>            7.5 - 8.5</a:t>
                      </a:r>
                      <a:endParaRPr lang="en-US" sz="2400" dirty="0">
                        <a:latin typeface="Calibri"/>
                        <a:ea typeface="Calibri"/>
                        <a:cs typeface="Times New Roman"/>
                      </a:endParaRPr>
                    </a:p>
                  </a:txBody>
                  <a:tcPr marL="0" marR="0" marT="0" marB="0" anchor="ctr">
                    <a:lnL>
                      <a:noFill/>
                    </a:lnL>
                    <a:lnR>
                      <a:noFill/>
                    </a:lnR>
                    <a:lnT>
                      <a:noFill/>
                    </a:lnT>
                    <a:lnB>
                      <a:noFill/>
                    </a:lnB>
                    <a:solidFill>
                      <a:srgbClr val="DCF4FE"/>
                    </a:solidFill>
                  </a:tcPr>
                </a:tc>
                <a:extLst>
                  <a:ext uri="{0D108BD9-81ED-4DB2-BD59-A6C34878D82A}">
                    <a16:rowId xmlns:a16="http://schemas.microsoft.com/office/drawing/2014/main" val="10002"/>
                  </a:ext>
                </a:extLst>
              </a:tr>
              <a:tr h="761485">
                <a:tc>
                  <a:txBody>
                    <a:bodyPr/>
                    <a:lstStyle/>
                    <a:p>
                      <a:pPr marL="0" marR="0" algn="just">
                        <a:spcBef>
                          <a:spcPts val="0"/>
                        </a:spcBef>
                        <a:spcAft>
                          <a:spcPts val="0"/>
                        </a:spcAft>
                      </a:pPr>
                      <a:r>
                        <a:rPr lang="en-US" sz="2400" dirty="0">
                          <a:solidFill>
                            <a:srgbClr val="000000"/>
                          </a:solidFill>
                          <a:latin typeface="Arial"/>
                          <a:ea typeface="Times New Roman"/>
                          <a:cs typeface="Times New Roman"/>
                        </a:rPr>
                        <a:t>   Ammonia</a:t>
                      </a:r>
                      <a:endParaRPr lang="en-US" sz="2400" dirty="0">
                        <a:latin typeface="Calibri"/>
                        <a:ea typeface="Calibri"/>
                        <a:cs typeface="Times New Roman"/>
                      </a:endParaRPr>
                    </a:p>
                  </a:txBody>
                  <a:tcPr marL="0" marR="0" marT="0" marB="0" anchor="ctr">
                    <a:lnL>
                      <a:noFill/>
                    </a:lnL>
                    <a:lnR>
                      <a:noFill/>
                    </a:lnR>
                    <a:lnT>
                      <a:noFill/>
                    </a:lnT>
                    <a:lnB>
                      <a:noFill/>
                    </a:lnB>
                    <a:solidFill>
                      <a:srgbClr val="DCF4FE"/>
                    </a:solidFill>
                  </a:tcPr>
                </a:tc>
                <a:tc>
                  <a:txBody>
                    <a:bodyPr/>
                    <a:lstStyle/>
                    <a:p>
                      <a:pPr marL="0" marR="0" algn="just">
                        <a:spcBef>
                          <a:spcPts val="0"/>
                        </a:spcBef>
                        <a:spcAft>
                          <a:spcPts val="0"/>
                        </a:spcAft>
                      </a:pPr>
                      <a:r>
                        <a:rPr lang="en-US" sz="2400" dirty="0">
                          <a:solidFill>
                            <a:srgbClr val="000000"/>
                          </a:solidFill>
                          <a:latin typeface="Arial"/>
                          <a:ea typeface="Times New Roman"/>
                          <a:cs typeface="Times New Roman"/>
                        </a:rPr>
                        <a:t>            &lt;0.1 (mg/l)</a:t>
                      </a:r>
                      <a:endParaRPr lang="en-US" sz="2400" dirty="0">
                        <a:latin typeface="Calibri"/>
                        <a:ea typeface="Calibri"/>
                        <a:cs typeface="Times New Roman"/>
                      </a:endParaRPr>
                    </a:p>
                  </a:txBody>
                  <a:tcPr marL="0" marR="0" marT="0" marB="0" anchor="ctr">
                    <a:lnL>
                      <a:noFill/>
                    </a:lnL>
                    <a:lnR>
                      <a:noFill/>
                    </a:lnR>
                    <a:lnT>
                      <a:noFill/>
                    </a:lnT>
                    <a:lnB>
                      <a:noFill/>
                    </a:lnB>
                    <a:solidFill>
                      <a:srgbClr val="DCF4FE"/>
                    </a:solidFill>
                  </a:tcPr>
                </a:tc>
                <a:extLst>
                  <a:ext uri="{0D108BD9-81ED-4DB2-BD59-A6C34878D82A}">
                    <a16:rowId xmlns:a16="http://schemas.microsoft.com/office/drawing/2014/main" val="10003"/>
                  </a:ext>
                </a:extLst>
              </a:tr>
              <a:tr h="761485">
                <a:tc>
                  <a:txBody>
                    <a:bodyPr/>
                    <a:lstStyle/>
                    <a:p>
                      <a:pPr marL="0" marR="0" algn="just">
                        <a:spcBef>
                          <a:spcPts val="0"/>
                        </a:spcBef>
                        <a:spcAft>
                          <a:spcPts val="0"/>
                        </a:spcAft>
                      </a:pPr>
                      <a:r>
                        <a:rPr lang="en-US" sz="2400" dirty="0">
                          <a:solidFill>
                            <a:srgbClr val="000000"/>
                          </a:solidFill>
                          <a:latin typeface="Arial"/>
                          <a:ea typeface="Times New Roman"/>
                          <a:cs typeface="Times New Roman"/>
                        </a:rPr>
                        <a:t>  Transparency</a:t>
                      </a:r>
                      <a:endParaRPr lang="en-US" sz="2400" dirty="0">
                        <a:latin typeface="Calibri"/>
                        <a:ea typeface="Calibri"/>
                        <a:cs typeface="Times New Roman"/>
                      </a:endParaRPr>
                    </a:p>
                  </a:txBody>
                  <a:tcPr marL="0" marR="0" marT="0" marB="0" anchor="ctr">
                    <a:lnL>
                      <a:noFill/>
                    </a:lnL>
                    <a:lnR>
                      <a:noFill/>
                    </a:lnR>
                    <a:lnT>
                      <a:noFill/>
                    </a:lnT>
                    <a:lnB>
                      <a:noFill/>
                    </a:lnB>
                    <a:solidFill>
                      <a:srgbClr val="DCF4FE"/>
                    </a:solidFill>
                  </a:tcPr>
                </a:tc>
                <a:tc>
                  <a:txBody>
                    <a:bodyPr/>
                    <a:lstStyle/>
                    <a:p>
                      <a:pPr marL="0" marR="0" algn="just">
                        <a:spcBef>
                          <a:spcPts val="0"/>
                        </a:spcBef>
                        <a:spcAft>
                          <a:spcPts val="0"/>
                        </a:spcAft>
                      </a:pPr>
                      <a:r>
                        <a:rPr lang="en-US" sz="2400" dirty="0">
                          <a:solidFill>
                            <a:srgbClr val="000000"/>
                          </a:solidFill>
                          <a:latin typeface="Arial"/>
                          <a:ea typeface="Times New Roman"/>
                          <a:cs typeface="Times New Roman"/>
                        </a:rPr>
                        <a:t>            30 - 45 (cm)</a:t>
                      </a:r>
                      <a:endParaRPr lang="en-US" sz="2400" dirty="0">
                        <a:latin typeface="Calibri"/>
                        <a:ea typeface="Calibri"/>
                        <a:cs typeface="Times New Roman"/>
                      </a:endParaRPr>
                    </a:p>
                  </a:txBody>
                  <a:tcPr marL="0" marR="0" marT="0" marB="0" anchor="ctr">
                    <a:lnL>
                      <a:noFill/>
                    </a:lnL>
                    <a:lnR>
                      <a:noFill/>
                    </a:lnR>
                    <a:lnT>
                      <a:noFill/>
                    </a:lnT>
                    <a:lnB>
                      <a:noFill/>
                    </a:lnB>
                    <a:solidFill>
                      <a:srgbClr val="DCF4FE"/>
                    </a:solidFill>
                  </a:tcPr>
                </a:tc>
                <a:extLst>
                  <a:ext uri="{0D108BD9-81ED-4DB2-BD59-A6C34878D82A}">
                    <a16:rowId xmlns:a16="http://schemas.microsoft.com/office/drawing/2014/main" val="10004"/>
                  </a:ext>
                </a:extLst>
              </a:tr>
            </a:tbl>
          </a:graphicData>
        </a:graphic>
      </p:graphicFrame>
      <p:sp>
        <p:nvSpPr>
          <p:cNvPr id="11" name="Rectangle 10"/>
          <p:cNvSpPr/>
          <p:nvPr/>
        </p:nvSpPr>
        <p:spPr>
          <a:xfrm>
            <a:off x="0" y="0"/>
            <a:ext cx="9144000" cy="584775"/>
          </a:xfrm>
          <a:prstGeom prst="rect">
            <a:avLst/>
          </a:prstGeom>
          <a:solidFill>
            <a:schemeClr val="accent6">
              <a:lumMod val="40000"/>
              <a:lumOff val="60000"/>
            </a:schemeClr>
          </a:solidFill>
        </p:spPr>
        <p:txBody>
          <a:bodyPr wrap="square">
            <a:spAutoFit/>
          </a:bodyPr>
          <a:lstStyle/>
          <a:p>
            <a:pPr algn="ctr"/>
            <a:r>
              <a:rPr lang="en-US" sz="2800" b="1" dirty="0">
                <a:solidFill>
                  <a:srgbClr val="0070C0"/>
                </a:solidFill>
              </a:rPr>
              <a:t> </a:t>
            </a:r>
            <a:r>
              <a:rPr lang="en-US" sz="3200" b="1" dirty="0">
                <a:solidFill>
                  <a:srgbClr val="002060"/>
                </a:solidFill>
              </a:rPr>
              <a:t>1.</a:t>
            </a:r>
            <a:r>
              <a:rPr lang="en-US" sz="3200" b="1" dirty="0">
                <a:solidFill>
                  <a:srgbClr val="0070C0"/>
                </a:solidFill>
              </a:rPr>
              <a:t> </a:t>
            </a:r>
            <a:r>
              <a:rPr lang="en-US" sz="3200" b="1" dirty="0">
                <a:solidFill>
                  <a:srgbClr val="002060"/>
                </a:solidFill>
              </a:rPr>
              <a:t>MONITOR THE WATER PARAMETERS </a:t>
            </a:r>
            <a:endParaRPr lang="en-US" sz="3200" dirty="0">
              <a:solidFill>
                <a:srgbClr val="002060"/>
              </a:solidFill>
            </a:endParaRPr>
          </a:p>
        </p:txBody>
      </p:sp>
      <p:sp>
        <p:nvSpPr>
          <p:cNvPr id="12" name="TextBox 11"/>
          <p:cNvSpPr txBox="1"/>
          <p:nvPr/>
        </p:nvSpPr>
        <p:spPr>
          <a:xfrm>
            <a:off x="1" y="609600"/>
            <a:ext cx="9144000" cy="1569660"/>
          </a:xfrm>
          <a:prstGeom prst="rect">
            <a:avLst/>
          </a:prstGeom>
          <a:noFill/>
        </p:spPr>
        <p:txBody>
          <a:bodyPr wrap="square" rtlCol="0">
            <a:spAutoFit/>
          </a:bodyPr>
          <a:lstStyle/>
          <a:p>
            <a:pPr algn="just"/>
            <a:r>
              <a:rPr lang="en-US" sz="3200" b="1" dirty="0">
                <a:solidFill>
                  <a:srgbClr val="C00000"/>
                </a:solidFill>
              </a:rPr>
              <a:t>Please maintain water parameters and observe these parameters by testing lab or the farmers experience in order to control  them with the optimum range</a:t>
            </a:r>
          </a:p>
        </p:txBody>
      </p:sp>
      <p:pic>
        <p:nvPicPr>
          <p:cNvPr id="1025" name="Picture 1" descr="C:\Users\Texbio\Pictures\blue-swimming-pool-rippled-water-detail_1258-710.jpg"/>
          <p:cNvPicPr>
            <a:picLocks noChangeAspect="1" noChangeArrowheads="1"/>
          </p:cNvPicPr>
          <p:nvPr/>
        </p:nvPicPr>
        <p:blipFill>
          <a:blip r:embed="rId2"/>
          <a:srcRect/>
          <a:stretch>
            <a:fillRect/>
          </a:stretch>
        </p:blipFill>
        <p:spPr bwMode="auto">
          <a:xfrm>
            <a:off x="0" y="2057400"/>
            <a:ext cx="9144000" cy="914400"/>
          </a:xfrm>
          <a:prstGeom prst="rect">
            <a:avLst/>
          </a:prstGeom>
          <a:noFill/>
        </p:spPr>
      </p:pic>
    </p:spTree>
  </p:cSld>
  <p:clrMapOvr>
    <a:masterClrMapping/>
  </p:clrMapOvr>
  <p:transition>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1500</Words>
  <Application>Microsoft Office PowerPoint</Application>
  <PresentationFormat>Demonstracija ekrane (4:3)</PresentationFormat>
  <Paragraphs>110</Paragraphs>
  <Slides>19</Slides>
  <Notes>1</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19</vt:i4>
      </vt:variant>
    </vt:vector>
  </HeadingPairs>
  <TitlesOfParts>
    <vt:vector size="24" baseType="lpstr">
      <vt:lpstr>Algerian</vt:lpstr>
      <vt:lpstr>Arial</vt:lpstr>
      <vt:lpstr>Calibri</vt:lpstr>
      <vt:lpstr>Wingdings</vt:lpstr>
      <vt:lpstr>Office Theme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Texbio</dc:creator>
  <cp:lastModifiedBy>Darius Krasauskas</cp:lastModifiedBy>
  <cp:revision>167</cp:revision>
  <dcterms:created xsi:type="dcterms:W3CDTF">2020-12-25T06:33:07Z</dcterms:created>
  <dcterms:modified xsi:type="dcterms:W3CDTF">2021-02-02T13:41:00Z</dcterms:modified>
</cp:coreProperties>
</file>